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8" r:id="rId2"/>
    <p:sldId id="378" r:id="rId3"/>
    <p:sldId id="359" r:id="rId4"/>
    <p:sldId id="382" r:id="rId5"/>
    <p:sldId id="360" r:id="rId6"/>
    <p:sldId id="379" r:id="rId7"/>
    <p:sldId id="363" r:id="rId8"/>
    <p:sldId id="365" r:id="rId9"/>
    <p:sldId id="366" r:id="rId10"/>
    <p:sldId id="367" r:id="rId11"/>
    <p:sldId id="368" r:id="rId12"/>
    <p:sldId id="369" r:id="rId13"/>
    <p:sldId id="370" r:id="rId14"/>
    <p:sldId id="371" r:id="rId15"/>
    <p:sldId id="372" r:id="rId16"/>
    <p:sldId id="373" r:id="rId17"/>
    <p:sldId id="374" r:id="rId18"/>
    <p:sldId id="375" r:id="rId19"/>
    <p:sldId id="377" r:id="rId20"/>
    <p:sldId id="381" r:id="rId21"/>
    <p:sldId id="380" r:id="rId22"/>
  </p:sldIdLst>
  <p:sldSz cx="9144000" cy="6858000" type="screen4x3"/>
  <p:notesSz cx="6858000" cy="97155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7" Type="http://schemas.openxmlformats.org/officeDocument/2006/relationships/image" Target="../media/image52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6" Type="http://schemas.openxmlformats.org/officeDocument/2006/relationships/image" Target="../media/image51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image" Target="../media/image55.wmf"/><Relationship Id="rId7" Type="http://schemas.openxmlformats.org/officeDocument/2006/relationships/image" Target="../media/image59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6" Type="http://schemas.openxmlformats.org/officeDocument/2006/relationships/image" Target="../media/image58.wmf"/><Relationship Id="rId11" Type="http://schemas.openxmlformats.org/officeDocument/2006/relationships/image" Target="../media/image63.wmf"/><Relationship Id="rId5" Type="http://schemas.openxmlformats.org/officeDocument/2006/relationships/image" Target="../media/image57.wmf"/><Relationship Id="rId10" Type="http://schemas.openxmlformats.org/officeDocument/2006/relationships/image" Target="../media/image62.wmf"/><Relationship Id="rId4" Type="http://schemas.openxmlformats.org/officeDocument/2006/relationships/image" Target="../media/image56.wmf"/><Relationship Id="rId9" Type="http://schemas.openxmlformats.org/officeDocument/2006/relationships/image" Target="../media/image6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13" Type="http://schemas.openxmlformats.org/officeDocument/2006/relationships/image" Target="../media/image85.wmf"/><Relationship Id="rId3" Type="http://schemas.openxmlformats.org/officeDocument/2006/relationships/image" Target="../media/image75.wmf"/><Relationship Id="rId7" Type="http://schemas.openxmlformats.org/officeDocument/2006/relationships/image" Target="../media/image79.wmf"/><Relationship Id="rId12" Type="http://schemas.openxmlformats.org/officeDocument/2006/relationships/image" Target="../media/image84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6" Type="http://schemas.openxmlformats.org/officeDocument/2006/relationships/image" Target="../media/image78.wmf"/><Relationship Id="rId11" Type="http://schemas.openxmlformats.org/officeDocument/2006/relationships/image" Target="../media/image83.wmf"/><Relationship Id="rId5" Type="http://schemas.openxmlformats.org/officeDocument/2006/relationships/image" Target="../media/image77.wmf"/><Relationship Id="rId15" Type="http://schemas.openxmlformats.org/officeDocument/2006/relationships/image" Target="../media/image87.wmf"/><Relationship Id="rId10" Type="http://schemas.openxmlformats.org/officeDocument/2006/relationships/image" Target="../media/image82.wmf"/><Relationship Id="rId4" Type="http://schemas.openxmlformats.org/officeDocument/2006/relationships/image" Target="../media/image76.wmf"/><Relationship Id="rId9" Type="http://schemas.openxmlformats.org/officeDocument/2006/relationships/image" Target="../media/image81.wmf"/><Relationship Id="rId14" Type="http://schemas.openxmlformats.org/officeDocument/2006/relationships/image" Target="../media/image8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4" Type="http://schemas.openxmlformats.org/officeDocument/2006/relationships/image" Target="../media/image39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3A41B1-3A77-4CC3-B783-AA6A9C6A6923}" type="datetimeFigureOut">
              <a:rPr lang="de-DE" smtClean="0"/>
              <a:t>03.03.2015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228039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9228039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C8D0F-296A-420D-89FD-9A4246D6C6B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070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0B9493-017E-44D5-A310-AB7A9EB5C2B3}" type="datetimeFigureOut">
              <a:rPr lang="de-DE" smtClean="0"/>
              <a:t>03.03.2015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00125" y="728663"/>
            <a:ext cx="4857750" cy="3643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614863"/>
            <a:ext cx="5486400" cy="43719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228039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9228039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27B7C3-D80A-4890-AAA2-636F41579BE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32875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7B7C3-D80A-4890-AAA2-636F41579BEB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2730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7B7C3-D80A-4890-AAA2-636F41579BEB}" type="slidenum">
              <a:rPr lang="de-DE" smtClean="0"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0987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FD7A4-EDBD-47DE-9C1A-9C02D50CA2A7}" type="datetime1">
              <a:rPr lang="de-DE" smtClean="0"/>
              <a:t>03.03.2015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1A1A4-FC9C-4BC3-82B4-4F08C267A02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8476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68CB-FF00-4615-9F1C-F7E2F32B6ABB}" type="datetime1">
              <a:rPr lang="de-DE" smtClean="0"/>
              <a:t>03.03.2015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1A1A4-FC9C-4BC3-82B4-4F08C267A02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6455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99ACE-C1B1-454E-8434-9F2BC9083A7A}" type="datetime1">
              <a:rPr lang="de-DE" smtClean="0"/>
              <a:t>03.03.2015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1A1A4-FC9C-4BC3-82B4-4F08C267A02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0598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7C79A-A9A2-4AAD-8863-2741DD33E852}" type="datetime1">
              <a:rPr lang="de-DE" smtClean="0"/>
              <a:t>03.03.2015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1A1A4-FC9C-4BC3-82B4-4F08C267A02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0705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AB4F-F445-430C-95C4-80B22400D349}" type="datetime1">
              <a:rPr lang="de-DE" smtClean="0"/>
              <a:t>03.03.2015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1A1A4-FC9C-4BC3-82B4-4F08C267A02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9721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8CF84-9D43-4107-A13B-9981A3208AE6}" type="datetime1">
              <a:rPr lang="de-DE" smtClean="0"/>
              <a:t>03.03.2015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1A1A4-FC9C-4BC3-82B4-4F08C267A02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8561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84E08-D4DF-4920-BB88-F4C7A4E772B1}" type="datetime1">
              <a:rPr lang="de-DE" smtClean="0"/>
              <a:t>03.03.2015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1A1A4-FC9C-4BC3-82B4-4F08C267A02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087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F79C6-04DE-4691-9B9D-D3B1B474F33B}" type="datetime1">
              <a:rPr lang="de-DE" smtClean="0"/>
              <a:t>03.03.2015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1A1A4-FC9C-4BC3-82B4-4F08C267A02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0753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9D39D-C133-46C7-A0D1-CF831164177E}" type="datetime1">
              <a:rPr lang="de-DE" smtClean="0"/>
              <a:t>03.03.2015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1A1A4-FC9C-4BC3-82B4-4F08C267A02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2632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95C5-CAD7-4AAE-AA3C-6BDBC80D9F89}" type="datetime1">
              <a:rPr lang="de-DE" smtClean="0"/>
              <a:t>03.03.2015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1A1A4-FC9C-4BC3-82B4-4F08C267A02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5404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9329-EB7A-49C1-B947-CCB4D3BFB6A5}" type="datetime1">
              <a:rPr lang="de-DE" smtClean="0"/>
              <a:t>03.03.2015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1A1A4-FC9C-4BC3-82B4-4F08C267A02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363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7E8E6-1AC6-40BC-BB5F-6A752083F2BB}" type="datetime1">
              <a:rPr lang="de-DE" smtClean="0"/>
              <a:t>03.03.2015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1A1A4-FC9C-4BC3-82B4-4F08C267A02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0305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7.wmf"/><Relationship Id="rId11" Type="http://schemas.openxmlformats.org/officeDocument/2006/relationships/image" Target="../media/image40.png"/><Relationship Id="rId5" Type="http://schemas.openxmlformats.org/officeDocument/2006/relationships/oleObject" Target="../embeddings/oleObject35.bin"/><Relationship Id="rId10" Type="http://schemas.openxmlformats.org/officeDocument/2006/relationships/image" Target="../media/image39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3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4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5.png"/><Relationship Id="rId5" Type="http://schemas.openxmlformats.org/officeDocument/2006/relationships/image" Target="../media/image44.wmf"/><Relationship Id="rId4" Type="http://schemas.openxmlformats.org/officeDocument/2006/relationships/oleObject" Target="../embeddings/oleObject40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oleObject" Target="../embeddings/oleObject46.bin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50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2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7.wmf"/><Relationship Id="rId11" Type="http://schemas.openxmlformats.org/officeDocument/2006/relationships/oleObject" Target="../embeddings/oleObject45.bin"/><Relationship Id="rId5" Type="http://schemas.openxmlformats.org/officeDocument/2006/relationships/oleObject" Target="../embeddings/oleObject42.bin"/><Relationship Id="rId15" Type="http://schemas.openxmlformats.org/officeDocument/2006/relationships/oleObject" Target="../embeddings/oleObject47.bin"/><Relationship Id="rId10" Type="http://schemas.openxmlformats.org/officeDocument/2006/relationships/image" Target="../media/image49.wmf"/><Relationship Id="rId4" Type="http://schemas.openxmlformats.org/officeDocument/2006/relationships/image" Target="../media/image46.wmf"/><Relationship Id="rId9" Type="http://schemas.openxmlformats.org/officeDocument/2006/relationships/oleObject" Target="../embeddings/oleObject44.bin"/><Relationship Id="rId14" Type="http://schemas.openxmlformats.org/officeDocument/2006/relationships/image" Target="../media/image51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13" Type="http://schemas.openxmlformats.org/officeDocument/2006/relationships/image" Target="../media/image57.wmf"/><Relationship Id="rId18" Type="http://schemas.openxmlformats.org/officeDocument/2006/relationships/oleObject" Target="../embeddings/oleObject55.bin"/><Relationship Id="rId3" Type="http://schemas.openxmlformats.org/officeDocument/2006/relationships/image" Target="../media/image64.png"/><Relationship Id="rId21" Type="http://schemas.openxmlformats.org/officeDocument/2006/relationships/image" Target="../media/image61.wmf"/><Relationship Id="rId7" Type="http://schemas.openxmlformats.org/officeDocument/2006/relationships/image" Target="../media/image54.wmf"/><Relationship Id="rId12" Type="http://schemas.openxmlformats.org/officeDocument/2006/relationships/oleObject" Target="../embeddings/oleObject52.bin"/><Relationship Id="rId17" Type="http://schemas.openxmlformats.org/officeDocument/2006/relationships/image" Target="../media/image59.wmf"/><Relationship Id="rId25" Type="http://schemas.openxmlformats.org/officeDocument/2006/relationships/image" Target="../media/image6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4.bin"/><Relationship Id="rId20" Type="http://schemas.openxmlformats.org/officeDocument/2006/relationships/oleObject" Target="../embeddings/oleObject56.bin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9.bin"/><Relationship Id="rId11" Type="http://schemas.openxmlformats.org/officeDocument/2006/relationships/image" Target="../media/image56.wmf"/><Relationship Id="rId24" Type="http://schemas.openxmlformats.org/officeDocument/2006/relationships/oleObject" Target="../embeddings/oleObject58.bin"/><Relationship Id="rId5" Type="http://schemas.openxmlformats.org/officeDocument/2006/relationships/image" Target="../media/image53.wmf"/><Relationship Id="rId15" Type="http://schemas.openxmlformats.org/officeDocument/2006/relationships/image" Target="../media/image58.wmf"/><Relationship Id="rId23" Type="http://schemas.openxmlformats.org/officeDocument/2006/relationships/image" Target="../media/image62.wmf"/><Relationship Id="rId10" Type="http://schemas.openxmlformats.org/officeDocument/2006/relationships/oleObject" Target="../embeddings/oleObject51.bin"/><Relationship Id="rId19" Type="http://schemas.openxmlformats.org/officeDocument/2006/relationships/image" Target="../media/image60.wmf"/><Relationship Id="rId4" Type="http://schemas.openxmlformats.org/officeDocument/2006/relationships/oleObject" Target="../embeddings/oleObject48.bin"/><Relationship Id="rId9" Type="http://schemas.openxmlformats.org/officeDocument/2006/relationships/image" Target="../media/image55.wmf"/><Relationship Id="rId14" Type="http://schemas.openxmlformats.org/officeDocument/2006/relationships/oleObject" Target="../embeddings/oleObject53.bin"/><Relationship Id="rId22" Type="http://schemas.openxmlformats.org/officeDocument/2006/relationships/oleObject" Target="../embeddings/oleObject57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66.wmf"/><Relationship Id="rId4" Type="http://schemas.openxmlformats.org/officeDocument/2006/relationships/oleObject" Target="../embeddings/oleObject59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7" Type="http://schemas.openxmlformats.org/officeDocument/2006/relationships/image" Target="../media/image6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61.bin"/><Relationship Id="rId5" Type="http://schemas.openxmlformats.org/officeDocument/2006/relationships/image" Target="../media/image70.png"/><Relationship Id="rId4" Type="http://schemas.openxmlformats.org/officeDocument/2006/relationships/image" Target="../media/image68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72.png"/><Relationship Id="rId4" Type="http://schemas.openxmlformats.org/officeDocument/2006/relationships/image" Target="../media/image71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13" Type="http://schemas.openxmlformats.org/officeDocument/2006/relationships/image" Target="../media/image77.wmf"/><Relationship Id="rId18" Type="http://schemas.openxmlformats.org/officeDocument/2006/relationships/oleObject" Target="../embeddings/oleObject70.bin"/><Relationship Id="rId26" Type="http://schemas.openxmlformats.org/officeDocument/2006/relationships/oleObject" Target="../embeddings/oleObject74.bin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81.wmf"/><Relationship Id="rId7" Type="http://schemas.openxmlformats.org/officeDocument/2006/relationships/image" Target="../media/image74.wmf"/><Relationship Id="rId12" Type="http://schemas.openxmlformats.org/officeDocument/2006/relationships/oleObject" Target="../embeddings/oleObject67.bin"/><Relationship Id="rId17" Type="http://schemas.openxmlformats.org/officeDocument/2006/relationships/image" Target="../media/image79.wmf"/><Relationship Id="rId25" Type="http://schemas.openxmlformats.org/officeDocument/2006/relationships/image" Target="../media/image83.wmf"/><Relationship Id="rId33" Type="http://schemas.openxmlformats.org/officeDocument/2006/relationships/image" Target="../media/image8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69.bin"/><Relationship Id="rId20" Type="http://schemas.openxmlformats.org/officeDocument/2006/relationships/oleObject" Target="../embeddings/oleObject71.bin"/><Relationship Id="rId29" Type="http://schemas.openxmlformats.org/officeDocument/2006/relationships/image" Target="../media/image85.wmf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64.bin"/><Relationship Id="rId11" Type="http://schemas.openxmlformats.org/officeDocument/2006/relationships/image" Target="../media/image76.wmf"/><Relationship Id="rId24" Type="http://schemas.openxmlformats.org/officeDocument/2006/relationships/oleObject" Target="../embeddings/oleObject73.bin"/><Relationship Id="rId32" Type="http://schemas.openxmlformats.org/officeDocument/2006/relationships/oleObject" Target="../embeddings/oleObject77.bin"/><Relationship Id="rId5" Type="http://schemas.openxmlformats.org/officeDocument/2006/relationships/image" Target="../media/image73.wmf"/><Relationship Id="rId15" Type="http://schemas.openxmlformats.org/officeDocument/2006/relationships/image" Target="../media/image78.wmf"/><Relationship Id="rId23" Type="http://schemas.openxmlformats.org/officeDocument/2006/relationships/image" Target="../media/image82.wmf"/><Relationship Id="rId28" Type="http://schemas.openxmlformats.org/officeDocument/2006/relationships/oleObject" Target="../embeddings/oleObject75.bin"/><Relationship Id="rId10" Type="http://schemas.openxmlformats.org/officeDocument/2006/relationships/oleObject" Target="../embeddings/oleObject66.bin"/><Relationship Id="rId19" Type="http://schemas.openxmlformats.org/officeDocument/2006/relationships/image" Target="../media/image80.wmf"/><Relationship Id="rId31" Type="http://schemas.openxmlformats.org/officeDocument/2006/relationships/image" Target="../media/image86.wmf"/><Relationship Id="rId4" Type="http://schemas.openxmlformats.org/officeDocument/2006/relationships/oleObject" Target="../embeddings/oleObject63.bin"/><Relationship Id="rId9" Type="http://schemas.openxmlformats.org/officeDocument/2006/relationships/image" Target="../media/image75.wmf"/><Relationship Id="rId14" Type="http://schemas.openxmlformats.org/officeDocument/2006/relationships/oleObject" Target="../embeddings/oleObject68.bin"/><Relationship Id="rId22" Type="http://schemas.openxmlformats.org/officeDocument/2006/relationships/oleObject" Target="../embeddings/oleObject72.bin"/><Relationship Id="rId27" Type="http://schemas.openxmlformats.org/officeDocument/2006/relationships/image" Target="../media/image84.wmf"/><Relationship Id="rId30" Type="http://schemas.openxmlformats.org/officeDocument/2006/relationships/oleObject" Target="../embeddings/oleObject76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6.png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wmf"/><Relationship Id="rId5" Type="http://schemas.openxmlformats.org/officeDocument/2006/relationships/image" Target="../media/image2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image" Target="../media/image13.png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5" Type="http://schemas.openxmlformats.org/officeDocument/2006/relationships/image" Target="../media/image12.wmf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8.bin"/><Relationship Id="rId14" Type="http://schemas.openxmlformats.org/officeDocument/2006/relationships/oleObject" Target="../embeddings/oleObject10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18.wmf"/><Relationship Id="rId3" Type="http://schemas.openxmlformats.org/officeDocument/2006/relationships/image" Target="../media/image20.png"/><Relationship Id="rId7" Type="http://schemas.openxmlformats.org/officeDocument/2006/relationships/image" Target="../media/image15.wmf"/><Relationship Id="rId12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17.wmf"/><Relationship Id="rId5" Type="http://schemas.openxmlformats.org/officeDocument/2006/relationships/image" Target="../media/image14.wmf"/><Relationship Id="rId15" Type="http://schemas.openxmlformats.org/officeDocument/2006/relationships/image" Target="../media/image19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6.wmf"/><Relationship Id="rId14" Type="http://schemas.openxmlformats.org/officeDocument/2006/relationships/oleObject" Target="../embeddings/oleObject16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oleObject" Target="../embeddings/oleObject22.bin"/><Relationship Id="rId3" Type="http://schemas.openxmlformats.org/officeDocument/2006/relationships/image" Target="../media/image26.png"/><Relationship Id="rId7" Type="http://schemas.openxmlformats.org/officeDocument/2006/relationships/image" Target="../media/image22.wmf"/><Relationship Id="rId12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4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24.wmf"/><Relationship Id="rId5" Type="http://schemas.openxmlformats.org/officeDocument/2006/relationships/image" Target="../media/image21.wmf"/><Relationship Id="rId15" Type="http://schemas.openxmlformats.org/officeDocument/2006/relationships/image" Target="../media/image25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3.wmf"/><Relationship Id="rId14" Type="http://schemas.openxmlformats.org/officeDocument/2006/relationships/oleObject" Target="../embeddings/oleObject23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oleObject" Target="../embeddings/oleObject30.bin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3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30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28.bin"/><Relationship Id="rId14" Type="http://schemas.openxmlformats.org/officeDocument/2006/relationships/image" Target="../media/image32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3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10957" y="260648"/>
            <a:ext cx="7772400" cy="2691730"/>
          </a:xfrm>
        </p:spPr>
        <p:txBody>
          <a:bodyPr>
            <a:normAutofit/>
          </a:bodyPr>
          <a:lstStyle/>
          <a:p>
            <a:r>
              <a:rPr lang="de-DE" sz="2800" dirty="0" smtClean="0"/>
              <a:t>„Emission &amp; Regeneration“ Unified Field </a:t>
            </a:r>
            <a:r>
              <a:rPr lang="en-US" sz="2800" dirty="0" smtClean="0"/>
              <a:t>Theory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400" dirty="0" smtClean="0"/>
              <a:t>Osvaldo </a:t>
            </a:r>
            <a:r>
              <a:rPr lang="de-DE" sz="2400" dirty="0" err="1" smtClean="0"/>
              <a:t>Domann</a:t>
            </a:r>
            <a:endParaRPr lang="de-DE" sz="2400" dirty="0"/>
          </a:p>
        </p:txBody>
      </p:sp>
      <p:sp>
        <p:nvSpPr>
          <p:cNvPr id="4" name="Textfeld 3"/>
          <p:cNvSpPr txBox="1"/>
          <p:nvPr/>
        </p:nvSpPr>
        <p:spPr>
          <a:xfrm>
            <a:off x="1979710" y="2852936"/>
            <a:ext cx="523489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Methodology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Main characteristics of Fundamental Particles (FPs)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Unified field for all forces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Coulomb law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Ampere law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Induction law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Time quantification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Gravitation laws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Momentum and force Quantification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1A1A4-FC9C-4BC3-82B4-4F08C267A02E}" type="slidenum">
              <a:rPr lang="de-DE" sz="2000" b="1" smtClean="0"/>
              <a:t>1</a:t>
            </a:fld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272835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/>
          <p:cNvSpPr txBox="1"/>
          <p:nvPr/>
        </p:nvSpPr>
        <p:spPr>
          <a:xfrm>
            <a:off x="822464" y="556275"/>
            <a:ext cx="5414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 smtClean="0"/>
              <a:t>1) Interaction </a:t>
            </a:r>
            <a:r>
              <a:rPr lang="de-DE" b="1" u="sng" dirty="0" err="1" smtClean="0"/>
              <a:t>law</a:t>
            </a:r>
            <a:r>
              <a:rPr lang="de-DE" b="1" u="sng" dirty="0" smtClean="0"/>
              <a:t> </a:t>
            </a:r>
            <a:r>
              <a:rPr lang="de-DE" b="1" u="sng" dirty="0" err="1" smtClean="0"/>
              <a:t>between</a:t>
            </a:r>
            <a:r>
              <a:rPr lang="de-DE" b="1" u="sng" dirty="0" smtClean="0"/>
              <a:t> </a:t>
            </a:r>
            <a:r>
              <a:rPr lang="de-DE" b="1" u="sng" dirty="0" err="1" smtClean="0"/>
              <a:t>two</a:t>
            </a:r>
            <a:r>
              <a:rPr lang="de-DE" b="1" u="sng" dirty="0" smtClean="0"/>
              <a:t> </a:t>
            </a:r>
            <a:r>
              <a:rPr lang="de-DE" b="1" u="sng" dirty="0" err="1" smtClean="0"/>
              <a:t>static</a:t>
            </a:r>
            <a:r>
              <a:rPr lang="de-DE" b="1" u="sng" dirty="0" smtClean="0"/>
              <a:t> BSPs (Coulomb)</a:t>
            </a:r>
            <a:r>
              <a:rPr lang="de-DE" b="1" dirty="0" smtClean="0"/>
              <a:t>  </a:t>
            </a:r>
            <a:endParaRPr lang="de-DE" b="1" dirty="0"/>
          </a:p>
        </p:txBody>
      </p:sp>
      <p:sp>
        <p:nvSpPr>
          <p:cNvPr id="2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4881020"/>
              </p:ext>
            </p:extLst>
          </p:nvPr>
        </p:nvGraphicFramePr>
        <p:xfrm>
          <a:off x="3131840" y="5308572"/>
          <a:ext cx="5307360" cy="8647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31" name="Formel" r:id="rId3" imgW="3390900" imgH="558800" progId="Equation.3">
                  <p:embed/>
                </p:oleObj>
              </mc:Choice>
              <mc:Fallback>
                <p:oleObj name="Formel" r:id="rId3" imgW="3390900" imgH="55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5308572"/>
                        <a:ext cx="5307360" cy="8647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8934170"/>
              </p:ext>
            </p:extLst>
          </p:nvPr>
        </p:nvGraphicFramePr>
        <p:xfrm>
          <a:off x="5652120" y="1772816"/>
          <a:ext cx="277177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32" name="Formel" r:id="rId5" imgW="1892160" imgH="533160" progId="Equation.3">
                  <p:embed/>
                </p:oleObj>
              </mc:Choice>
              <mc:Fallback>
                <p:oleObj name="Formel" r:id="rId5" imgW="189216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1772816"/>
                        <a:ext cx="2771775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6566556"/>
              </p:ext>
            </p:extLst>
          </p:nvPr>
        </p:nvGraphicFramePr>
        <p:xfrm>
          <a:off x="6732240" y="4293096"/>
          <a:ext cx="1319213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33" name="Ecuación" r:id="rId7" imgW="698400" imgH="393480" progId="Equation.3">
                  <p:embed/>
                </p:oleObj>
              </mc:Choice>
              <mc:Fallback>
                <p:oleObj name="Ecuación" r:id="rId7" imgW="6984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240" y="4293096"/>
                        <a:ext cx="1319213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433883"/>
              </p:ext>
            </p:extLst>
          </p:nvPr>
        </p:nvGraphicFramePr>
        <p:xfrm>
          <a:off x="6012160" y="1126761"/>
          <a:ext cx="194468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34" name="Formel" r:id="rId9" imgW="1384200" imgH="279360" progId="Equation.3">
                  <p:embed/>
                </p:oleObj>
              </mc:Choice>
              <mc:Fallback>
                <p:oleObj name="Formel" r:id="rId9" imgW="13842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1126761"/>
                        <a:ext cx="1944688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/>
          <p:cNvSpPr/>
          <p:nvPr/>
        </p:nvSpPr>
        <p:spPr>
          <a:xfrm>
            <a:off x="314953" y="186943"/>
            <a:ext cx="1404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u="sng" dirty="0" smtClean="0"/>
              <a:t>Coulomb law</a:t>
            </a:r>
            <a:endParaRPr lang="en-US" i="1" u="sng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1A1A4-FC9C-4BC3-82B4-4F08C267A02E}" type="slidenum">
              <a:rPr lang="de-DE" sz="2000" b="1" smtClean="0"/>
              <a:t>10</a:t>
            </a:fld>
            <a:endParaRPr lang="de-DE" sz="2000" b="1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24744"/>
            <a:ext cx="5256584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40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783465" y="476672"/>
            <a:ext cx="7369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 smtClean="0"/>
              <a:t>2) Interaction </a:t>
            </a:r>
            <a:r>
              <a:rPr lang="de-DE" b="1" u="sng" dirty="0" err="1" smtClean="0"/>
              <a:t>law</a:t>
            </a:r>
            <a:r>
              <a:rPr lang="de-DE" b="1" u="sng" dirty="0" smtClean="0"/>
              <a:t> </a:t>
            </a:r>
            <a:r>
              <a:rPr lang="de-DE" b="1" u="sng" dirty="0" err="1" smtClean="0"/>
              <a:t>between</a:t>
            </a:r>
            <a:r>
              <a:rPr lang="de-DE" b="1" u="sng" dirty="0" smtClean="0"/>
              <a:t> </a:t>
            </a:r>
            <a:r>
              <a:rPr lang="de-DE" b="1" u="sng" dirty="0" err="1" smtClean="0"/>
              <a:t>two</a:t>
            </a:r>
            <a:r>
              <a:rPr lang="de-DE" b="1" u="sng" dirty="0" smtClean="0"/>
              <a:t> </a:t>
            </a:r>
            <a:r>
              <a:rPr lang="de-DE" b="1" u="sng" dirty="0" err="1" smtClean="0"/>
              <a:t>moving</a:t>
            </a:r>
            <a:r>
              <a:rPr lang="de-DE" b="1" u="sng" dirty="0" smtClean="0"/>
              <a:t> BSPs (Ampere, Lorentz </a:t>
            </a:r>
            <a:r>
              <a:rPr lang="de-DE" b="1" u="sng" dirty="0" err="1" smtClean="0"/>
              <a:t>and</a:t>
            </a:r>
            <a:r>
              <a:rPr lang="de-DE" b="1" u="sng" dirty="0" smtClean="0"/>
              <a:t> Bragg)</a:t>
            </a:r>
            <a:endParaRPr lang="de-DE" b="1" u="sng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0241120"/>
              </p:ext>
            </p:extLst>
          </p:nvPr>
        </p:nvGraphicFramePr>
        <p:xfrm>
          <a:off x="4932040" y="1556792"/>
          <a:ext cx="3348424" cy="926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74" name="Formel" r:id="rId3" imgW="2273040" imgH="634680" progId="Equation.3">
                  <p:embed/>
                </p:oleObj>
              </mc:Choice>
              <mc:Fallback>
                <p:oleObj name="Formel" r:id="rId3" imgW="227304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1556792"/>
                        <a:ext cx="3348424" cy="9268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0776694"/>
              </p:ext>
            </p:extLst>
          </p:nvPr>
        </p:nvGraphicFramePr>
        <p:xfrm>
          <a:off x="2182813" y="5159375"/>
          <a:ext cx="5954712" cy="1252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75" name="Formel" r:id="rId5" imgW="3340080" imgH="736560" progId="Equation.3">
                  <p:embed/>
                </p:oleObj>
              </mc:Choice>
              <mc:Fallback>
                <p:oleObj name="Formel" r:id="rId5" imgW="334008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2813" y="5159375"/>
                        <a:ext cx="5954712" cy="12525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451601" y="107340"/>
            <a:ext cx="130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 smtClean="0"/>
              <a:t>Ampere law</a:t>
            </a:r>
            <a:endParaRPr lang="en-US" i="1" u="sng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88224" y="6381328"/>
            <a:ext cx="2133600" cy="365125"/>
          </a:xfrm>
        </p:spPr>
        <p:txBody>
          <a:bodyPr/>
          <a:lstStyle/>
          <a:p>
            <a:fld id="{D831A1A4-FC9C-4BC3-82B4-4F08C267A02E}" type="slidenum">
              <a:rPr lang="de-DE" sz="2000" b="1" smtClean="0"/>
              <a:t>11</a:t>
            </a:fld>
            <a:endParaRPr lang="de-DE" sz="20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08720"/>
            <a:ext cx="4940663" cy="425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8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83568" y="764704"/>
            <a:ext cx="7496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 smtClean="0"/>
              <a:t>3) Interaction </a:t>
            </a:r>
            <a:r>
              <a:rPr lang="de-DE" b="1" u="sng" dirty="0" err="1" smtClean="0"/>
              <a:t>law</a:t>
            </a:r>
            <a:r>
              <a:rPr lang="de-DE" b="1" u="sng" dirty="0" smtClean="0"/>
              <a:t> </a:t>
            </a:r>
            <a:r>
              <a:rPr lang="de-DE" b="1" u="sng" dirty="0" err="1" smtClean="0"/>
              <a:t>between</a:t>
            </a:r>
            <a:r>
              <a:rPr lang="de-DE" b="1" u="sng" dirty="0" smtClean="0"/>
              <a:t> a </a:t>
            </a:r>
            <a:r>
              <a:rPr lang="de-DE" b="1" u="sng" dirty="0" err="1" smtClean="0"/>
              <a:t>moving</a:t>
            </a:r>
            <a:r>
              <a:rPr lang="de-DE" b="1" u="sng" dirty="0" smtClean="0"/>
              <a:t> </a:t>
            </a:r>
            <a:r>
              <a:rPr lang="de-DE" b="1" u="sng" dirty="0" err="1" smtClean="0"/>
              <a:t>and</a:t>
            </a:r>
            <a:r>
              <a:rPr lang="de-DE" b="1" u="sng" dirty="0" smtClean="0"/>
              <a:t> a </a:t>
            </a:r>
            <a:r>
              <a:rPr lang="de-DE" b="1" u="sng" dirty="0" err="1" smtClean="0"/>
              <a:t>static</a:t>
            </a:r>
            <a:r>
              <a:rPr lang="de-DE" b="1" u="sng" dirty="0" smtClean="0"/>
              <a:t> BSP (Maxwell, Gravitation) </a:t>
            </a:r>
            <a:endParaRPr lang="de-DE" b="1" u="sng" dirty="0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2688165"/>
              </p:ext>
            </p:extLst>
          </p:nvPr>
        </p:nvGraphicFramePr>
        <p:xfrm>
          <a:off x="2915816" y="5373216"/>
          <a:ext cx="4896544" cy="7738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72" name="Formel" r:id="rId4" imgW="2946400" imgH="482600" progId="Equation.3">
                  <p:embed/>
                </p:oleObj>
              </mc:Choice>
              <mc:Fallback>
                <p:oleObj name="Formel" r:id="rId4" imgW="29464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5373216"/>
                        <a:ext cx="4896544" cy="7738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827584" y="1128117"/>
            <a:ext cx="1648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„</a:t>
            </a:r>
            <a:r>
              <a:rPr lang="de-DE" u="sng" dirty="0" err="1" smtClean="0"/>
              <a:t>Induction</a:t>
            </a:r>
            <a:r>
              <a:rPr lang="de-DE" u="sng" dirty="0" smtClean="0"/>
              <a:t> </a:t>
            </a:r>
            <a:r>
              <a:rPr lang="de-DE" u="sng" dirty="0" err="1" smtClean="0"/>
              <a:t>law</a:t>
            </a:r>
            <a:r>
              <a:rPr lang="de-DE" dirty="0" smtClean="0"/>
              <a:t>“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354560" y="213093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u="sng" dirty="0" err="1" smtClean="0"/>
              <a:t>Induction</a:t>
            </a:r>
            <a:r>
              <a:rPr lang="de-DE" i="1" u="sng" dirty="0" smtClean="0"/>
              <a:t> </a:t>
            </a:r>
            <a:r>
              <a:rPr lang="de-DE" i="1" u="sng" dirty="0" err="1" smtClean="0"/>
              <a:t>law</a:t>
            </a:r>
            <a:endParaRPr lang="en-US" i="1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1A1A4-FC9C-4BC3-82B4-4F08C267A02E}" type="slidenum">
              <a:rPr lang="de-DE" sz="2000" b="1" smtClean="0"/>
              <a:t>12</a:t>
            </a:fld>
            <a:endParaRPr lang="de-DE" sz="20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802" y="1412744"/>
            <a:ext cx="6120396" cy="403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34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115616" y="901213"/>
            <a:ext cx="2088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/>
              <a:t>Time quantification</a:t>
            </a:r>
            <a:endParaRPr lang="de-DE" u="sng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1031328"/>
              </p:ext>
            </p:extLst>
          </p:nvPr>
        </p:nvGraphicFramePr>
        <p:xfrm>
          <a:off x="1072386" y="3501008"/>
          <a:ext cx="3528392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35" name="Formel" r:id="rId3" imgW="2552700" imgH="431800" progId="Equation.3">
                  <p:embed/>
                </p:oleObj>
              </mc:Choice>
              <mc:Fallback>
                <p:oleObj name="Formel" r:id="rId3" imgW="25527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2386" y="3501008"/>
                        <a:ext cx="3528392" cy="6480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2688907"/>
              </p:ext>
            </p:extLst>
          </p:nvPr>
        </p:nvGraphicFramePr>
        <p:xfrm>
          <a:off x="899592" y="2673610"/>
          <a:ext cx="5543550" cy="6466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36" name="Formel" r:id="rId5" imgW="3619440" imgH="431640" progId="Equation.3">
                  <p:embed/>
                </p:oleObj>
              </mc:Choice>
              <mc:Fallback>
                <p:oleObj name="Formel" r:id="rId5" imgW="36194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2673610"/>
                        <a:ext cx="5543550" cy="6466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2783630"/>
              </p:ext>
            </p:extLst>
          </p:nvPr>
        </p:nvGraphicFramePr>
        <p:xfrm>
          <a:off x="1043608" y="4941168"/>
          <a:ext cx="3888432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37" name="Ecuación" r:id="rId7" imgW="3174840" imgH="393480" progId="Equation.3">
                  <p:embed/>
                </p:oleObj>
              </mc:Choice>
              <mc:Fallback>
                <p:oleObj name="Ecuación" r:id="rId7" imgW="31748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4941168"/>
                        <a:ext cx="3888432" cy="5760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7063916"/>
              </p:ext>
            </p:extLst>
          </p:nvPr>
        </p:nvGraphicFramePr>
        <p:xfrm>
          <a:off x="6012160" y="5085184"/>
          <a:ext cx="2088232" cy="288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38" name="Formel" r:id="rId9" imgW="1384300" imgH="203200" progId="Equation.3">
                  <p:embed/>
                </p:oleObj>
              </mc:Choice>
              <mc:Fallback>
                <p:oleObj name="Formel" r:id="rId9" imgW="13843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5085184"/>
                        <a:ext cx="2088232" cy="2880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1043608" y="4340935"/>
            <a:ext cx="3535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The </a:t>
            </a:r>
            <a:r>
              <a:rPr lang="en-US" b="1" u="sng" dirty="0"/>
              <a:t>radius of </a:t>
            </a:r>
            <a:r>
              <a:rPr lang="en-US" b="1" u="sng" dirty="0" smtClean="0"/>
              <a:t>focal points of </a:t>
            </a:r>
            <a:r>
              <a:rPr lang="en-US" b="1" u="sng" dirty="0"/>
              <a:t>BSPs</a:t>
            </a:r>
            <a:r>
              <a:rPr lang="en-US" b="1" u="sng" dirty="0" smtClean="0"/>
              <a:t>.</a:t>
            </a:r>
            <a:endParaRPr lang="en-US" dirty="0"/>
          </a:p>
        </p:txBody>
      </p:sp>
      <p:sp>
        <p:nvSpPr>
          <p:cNvPr id="10" name="Textfeld 9"/>
          <p:cNvSpPr txBox="1"/>
          <p:nvPr/>
        </p:nvSpPr>
        <p:spPr>
          <a:xfrm>
            <a:off x="611560" y="395372"/>
            <a:ext cx="15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 smtClean="0"/>
              <a:t>Quantification</a:t>
            </a:r>
            <a:endParaRPr lang="en-US" i="1" u="sng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1A1A4-FC9C-4BC3-82B4-4F08C267A02E}" type="slidenum">
              <a:rPr lang="de-DE" sz="2000" b="1" smtClean="0"/>
              <a:t>13</a:t>
            </a:fld>
            <a:endParaRPr lang="de-DE" sz="2000" b="1" dirty="0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5845201"/>
              </p:ext>
            </p:extLst>
          </p:nvPr>
        </p:nvGraphicFramePr>
        <p:xfrm>
          <a:off x="5220072" y="5085184"/>
          <a:ext cx="504056" cy="249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39" name="Ecuación" r:id="rId11" imgW="291960" imgH="177480" progId="Equation.3">
                  <p:embed/>
                </p:oleObj>
              </mc:Choice>
              <mc:Fallback>
                <p:oleObj name="Ecuación" r:id="rId11" imgW="29196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220072" y="5085184"/>
                        <a:ext cx="504056" cy="2498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feld 13"/>
          <p:cNvSpPr txBox="1"/>
          <p:nvPr/>
        </p:nvSpPr>
        <p:spPr>
          <a:xfrm>
            <a:off x="6566925" y="1844824"/>
            <a:ext cx="2007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Proposed</a:t>
            </a:r>
            <a:r>
              <a:rPr lang="de-DE" dirty="0" smtClean="0"/>
              <a:t> </a:t>
            </a:r>
            <a:r>
              <a:rPr lang="de-DE" dirty="0" err="1" smtClean="0"/>
              <a:t>approach</a:t>
            </a: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6872072" y="2812286"/>
            <a:ext cx="1702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Standard </a:t>
            </a:r>
            <a:r>
              <a:rPr lang="de-DE" dirty="0" err="1" smtClean="0"/>
              <a:t>theory</a:t>
            </a:r>
            <a:endParaRPr lang="de-DE" dirty="0"/>
          </a:p>
        </p:txBody>
      </p:sp>
      <p:graphicFrame>
        <p:nvGraphicFramePr>
          <p:cNvPr id="18" name="Objek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3842244"/>
              </p:ext>
            </p:extLst>
          </p:nvPr>
        </p:nvGraphicFramePr>
        <p:xfrm>
          <a:off x="5323900" y="3645024"/>
          <a:ext cx="3096344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0" name="Ecuación" r:id="rId13" imgW="1587240" imgH="241200" progId="Equation.3">
                  <p:embed/>
                </p:oleObj>
              </mc:Choice>
              <mc:Fallback>
                <p:oleObj name="Ecuación" r:id="rId13" imgW="158724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323900" y="3645024"/>
                        <a:ext cx="3096344" cy="4320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6786715"/>
              </p:ext>
            </p:extLst>
          </p:nvPr>
        </p:nvGraphicFramePr>
        <p:xfrm>
          <a:off x="947738" y="1641474"/>
          <a:ext cx="3725862" cy="635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1" name="Ecuación" r:id="rId15" imgW="2438280" imgH="419040" progId="Equation.3">
                  <p:embed/>
                </p:oleObj>
              </mc:Choice>
              <mc:Fallback>
                <p:oleObj name="Ecuación" r:id="rId15" imgW="2438280" imgH="419040" progId="Equation.3">
                  <p:embed/>
                  <p:pic>
                    <p:nvPicPr>
                      <p:cNvPr id="0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7738" y="1641474"/>
                        <a:ext cx="3725862" cy="6353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38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Berechnung_5a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577" y="1193170"/>
            <a:ext cx="4824535" cy="4025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9661349"/>
              </p:ext>
            </p:extLst>
          </p:nvPr>
        </p:nvGraphicFramePr>
        <p:xfrm>
          <a:off x="5998524" y="2356265"/>
          <a:ext cx="1080120" cy="3889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06" name="Formel" r:id="rId4" imgW="685800" imgH="203200" progId="Equation.3">
                  <p:embed/>
                </p:oleObj>
              </mc:Choice>
              <mc:Fallback>
                <p:oleObj name="Formel" r:id="rId4" imgW="6858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8524" y="2356265"/>
                        <a:ext cx="1080120" cy="3889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7434805"/>
              </p:ext>
            </p:extLst>
          </p:nvPr>
        </p:nvGraphicFramePr>
        <p:xfrm>
          <a:off x="7366676" y="2354689"/>
          <a:ext cx="647551" cy="331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07" name="Formel" r:id="rId6" imgW="533169" imgH="228501" progId="Equation.3">
                  <p:embed/>
                </p:oleObj>
              </mc:Choice>
              <mc:Fallback>
                <p:oleObj name="Formel" r:id="rId6" imgW="533169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676" y="2354689"/>
                        <a:ext cx="647551" cy="3313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8523295"/>
              </p:ext>
            </p:extLst>
          </p:nvPr>
        </p:nvGraphicFramePr>
        <p:xfrm>
          <a:off x="5926516" y="2759089"/>
          <a:ext cx="1131565" cy="327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08" name="Formel" r:id="rId8" imgW="774364" imgH="203112" progId="Equation.3">
                  <p:embed/>
                </p:oleObj>
              </mc:Choice>
              <mc:Fallback>
                <p:oleObj name="Formel" r:id="rId8" imgW="774364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6516" y="2759089"/>
                        <a:ext cx="1131565" cy="3276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1149010"/>
              </p:ext>
            </p:extLst>
          </p:nvPr>
        </p:nvGraphicFramePr>
        <p:xfrm>
          <a:off x="7366676" y="2717726"/>
          <a:ext cx="864095" cy="371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09" name="Formel" r:id="rId10" imgW="634725" imgH="241195" progId="Equation.3">
                  <p:embed/>
                </p:oleObj>
              </mc:Choice>
              <mc:Fallback>
                <p:oleObj name="Formel" r:id="rId10" imgW="634725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676" y="2717726"/>
                        <a:ext cx="864095" cy="3711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502861"/>
              </p:ext>
            </p:extLst>
          </p:nvPr>
        </p:nvGraphicFramePr>
        <p:xfrm>
          <a:off x="5926516" y="3155504"/>
          <a:ext cx="1224136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10" name="Formel" r:id="rId12" imgW="774364" imgH="203112" progId="Equation.3">
                  <p:embed/>
                </p:oleObj>
              </mc:Choice>
              <mc:Fallback>
                <p:oleObj name="Formel" r:id="rId12" imgW="774364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6516" y="3155504"/>
                        <a:ext cx="1224136" cy="3600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0567578"/>
              </p:ext>
            </p:extLst>
          </p:nvPr>
        </p:nvGraphicFramePr>
        <p:xfrm>
          <a:off x="7366676" y="3086737"/>
          <a:ext cx="1584176" cy="372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11" name="Formel" r:id="rId14" imgW="977900" imgH="228600" progId="Equation.3">
                  <p:embed/>
                </p:oleObj>
              </mc:Choice>
              <mc:Fallback>
                <p:oleObj name="Formel" r:id="rId14" imgW="9779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676" y="3086737"/>
                        <a:ext cx="1584176" cy="3726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6890341"/>
              </p:ext>
            </p:extLst>
          </p:nvPr>
        </p:nvGraphicFramePr>
        <p:xfrm>
          <a:off x="5926516" y="3587552"/>
          <a:ext cx="1296144" cy="344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12" name="Formel" r:id="rId16" imgW="825500" imgH="203200" progId="Equation.3">
                  <p:embed/>
                </p:oleObj>
              </mc:Choice>
              <mc:Fallback>
                <p:oleObj name="Formel" r:id="rId16" imgW="8255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6516" y="3587552"/>
                        <a:ext cx="1296144" cy="3440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0707881"/>
              </p:ext>
            </p:extLst>
          </p:nvPr>
        </p:nvGraphicFramePr>
        <p:xfrm>
          <a:off x="7366676" y="3443536"/>
          <a:ext cx="1085081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13" name="Formel" r:id="rId18" imgW="583920" imgH="393480" progId="Equation.3">
                  <p:embed/>
                </p:oleObj>
              </mc:Choice>
              <mc:Fallback>
                <p:oleObj name="Formel" r:id="rId18" imgW="5839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676" y="3443536"/>
                        <a:ext cx="1085081" cy="5760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2281252"/>
              </p:ext>
            </p:extLst>
          </p:nvPr>
        </p:nvGraphicFramePr>
        <p:xfrm>
          <a:off x="5854507" y="4091608"/>
          <a:ext cx="1296144" cy="344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14" name="Formel" r:id="rId20" imgW="761760" imgH="203040" progId="Equation.3">
                  <p:embed/>
                </p:oleObj>
              </mc:Choice>
              <mc:Fallback>
                <p:oleObj name="Formel" r:id="rId20" imgW="7617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4507" y="4091608"/>
                        <a:ext cx="1296144" cy="3440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492342"/>
              </p:ext>
            </p:extLst>
          </p:nvPr>
        </p:nvGraphicFramePr>
        <p:xfrm>
          <a:off x="7366676" y="3947592"/>
          <a:ext cx="1224136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15" name="Formel" r:id="rId22" imgW="672840" imgH="393480" progId="Equation.3">
                  <p:embed/>
                </p:oleObj>
              </mc:Choice>
              <mc:Fallback>
                <p:oleObj name="Formel" r:id="rId22" imgW="6728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676" y="3947592"/>
                        <a:ext cx="1224136" cy="5760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feld 12"/>
          <p:cNvSpPr txBox="1"/>
          <p:nvPr/>
        </p:nvSpPr>
        <p:spPr>
          <a:xfrm>
            <a:off x="827585" y="1008504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 smtClean="0"/>
              <a:t>Linear </a:t>
            </a:r>
            <a:r>
              <a:rPr lang="de-DE" b="1" u="sng" dirty="0" err="1" smtClean="0"/>
              <a:t>momentum</a:t>
            </a:r>
            <a:r>
              <a:rPr lang="de-DE" b="1" dirty="0" smtClean="0"/>
              <a:t>            </a:t>
            </a:r>
            <a:r>
              <a:rPr lang="de-DE" b="1" u="sng" dirty="0" err="1" smtClean="0"/>
              <a:t>as</a:t>
            </a:r>
            <a:r>
              <a:rPr lang="de-DE" b="1" u="sng" dirty="0" smtClean="0"/>
              <a:t> a </a:t>
            </a:r>
            <a:r>
              <a:rPr lang="de-DE" b="1" u="sng" dirty="0" err="1" smtClean="0"/>
              <a:t>function</a:t>
            </a:r>
            <a:r>
              <a:rPr lang="de-DE" b="1" u="sng" dirty="0" smtClean="0"/>
              <a:t> </a:t>
            </a:r>
            <a:r>
              <a:rPr lang="de-DE" b="1" u="sng" dirty="0" err="1" smtClean="0"/>
              <a:t>of</a:t>
            </a:r>
            <a:r>
              <a:rPr lang="de-DE" b="1" u="sng" dirty="0" smtClean="0"/>
              <a:t> </a:t>
            </a:r>
            <a:r>
              <a:rPr lang="de-DE" b="1" u="sng" dirty="0" err="1" smtClean="0"/>
              <a:t>the</a:t>
            </a:r>
            <a:r>
              <a:rPr lang="de-DE" b="1" u="sng" dirty="0" smtClean="0"/>
              <a:t> </a:t>
            </a:r>
            <a:r>
              <a:rPr lang="de-DE" b="1" u="sng" dirty="0" err="1" smtClean="0"/>
              <a:t>distance</a:t>
            </a:r>
            <a:r>
              <a:rPr lang="de-DE" b="1" u="sng" dirty="0" smtClean="0"/>
              <a:t> </a:t>
            </a:r>
            <a:r>
              <a:rPr lang="de-DE" b="1" u="sng" dirty="0" err="1" smtClean="0"/>
              <a:t>between</a:t>
            </a:r>
            <a:r>
              <a:rPr lang="de-DE" b="1" u="sng" dirty="0" smtClean="0"/>
              <a:t> </a:t>
            </a:r>
            <a:r>
              <a:rPr lang="de-DE" b="1" u="sng" dirty="0" err="1" smtClean="0"/>
              <a:t>static</a:t>
            </a:r>
            <a:r>
              <a:rPr lang="de-DE" b="1" u="sng" dirty="0" smtClean="0"/>
              <a:t> BSPs</a:t>
            </a:r>
          </a:p>
        </p:txBody>
      </p:sp>
      <p:graphicFrame>
        <p:nvGraphicFramePr>
          <p:cNvPr id="14" name="Obj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0940409"/>
              </p:ext>
            </p:extLst>
          </p:nvPr>
        </p:nvGraphicFramePr>
        <p:xfrm>
          <a:off x="2699792" y="1002764"/>
          <a:ext cx="557212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16" name="Formel" r:id="rId24" imgW="279360" imgH="228600" progId="Equation.3">
                  <p:embed/>
                </p:oleObj>
              </mc:Choice>
              <mc:Fallback>
                <p:oleObj name="Formel" r:id="rId24" imgW="279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1002764"/>
                        <a:ext cx="557212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feld 14"/>
          <p:cNvSpPr txBox="1"/>
          <p:nvPr/>
        </p:nvSpPr>
        <p:spPr>
          <a:xfrm>
            <a:off x="611560" y="436022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 smtClean="0"/>
              <a:t>Coulomb</a:t>
            </a:r>
            <a:endParaRPr lang="en-US" i="1" u="sng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1A1A4-FC9C-4BC3-82B4-4F08C267A02E}" type="slidenum">
              <a:rPr lang="de-DE" sz="2000" b="1" smtClean="0"/>
              <a:t>14</a:t>
            </a:fld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38542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687456" y="899428"/>
            <a:ext cx="5724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 err="1" smtClean="0"/>
              <a:t>Diffraction</a:t>
            </a:r>
            <a:r>
              <a:rPr lang="de-DE" b="1" u="sng" dirty="0" smtClean="0"/>
              <a:t> of BSPs </a:t>
            </a:r>
            <a:r>
              <a:rPr lang="de-DE" b="1" u="sng" dirty="0" err="1" smtClean="0"/>
              <a:t>at</a:t>
            </a:r>
            <a:r>
              <a:rPr lang="de-DE" b="1" u="sng" dirty="0" smtClean="0"/>
              <a:t> a Crystal due </a:t>
            </a:r>
            <a:r>
              <a:rPr lang="de-DE" b="1" u="sng" dirty="0" err="1" smtClean="0"/>
              <a:t>to</a:t>
            </a:r>
            <a:r>
              <a:rPr lang="de-DE" b="1" u="sng" dirty="0" smtClean="0"/>
              <a:t> </a:t>
            </a:r>
            <a:r>
              <a:rPr lang="de-DE" b="1" u="sng" dirty="0" err="1" smtClean="0"/>
              <a:t>reitegration</a:t>
            </a:r>
            <a:r>
              <a:rPr lang="de-DE" b="1" u="sng" dirty="0" smtClean="0"/>
              <a:t> </a:t>
            </a:r>
            <a:r>
              <a:rPr lang="de-DE" b="1" u="sng" dirty="0" err="1" smtClean="0"/>
              <a:t>of</a:t>
            </a:r>
            <a:r>
              <a:rPr lang="de-DE" b="1" u="sng" dirty="0" smtClean="0"/>
              <a:t> BSPs </a:t>
            </a:r>
            <a:endParaRPr lang="de-DE" b="1" u="sng" dirty="0"/>
          </a:p>
        </p:txBody>
      </p:sp>
      <p:sp>
        <p:nvSpPr>
          <p:cNvPr id="4" name="Rechteck 3"/>
          <p:cNvSpPr/>
          <p:nvPr/>
        </p:nvSpPr>
        <p:spPr>
          <a:xfrm>
            <a:off x="539552" y="404664"/>
            <a:ext cx="13083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u="sng" dirty="0" smtClean="0"/>
              <a:t>Ampere law</a:t>
            </a:r>
            <a:endParaRPr lang="en-US" i="1" u="sng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1A1A4-FC9C-4BC3-82B4-4F08C267A02E}" type="slidenum">
              <a:rPr lang="de-DE" sz="2000" b="1" smtClean="0"/>
              <a:t>15</a:t>
            </a:fld>
            <a:endParaRPr lang="de-DE" sz="2000" b="1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72" y="1628800"/>
            <a:ext cx="7101420" cy="427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89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755576" y="618596"/>
            <a:ext cx="7767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 smtClean="0"/>
              <a:t>Gravitation </a:t>
            </a:r>
            <a:r>
              <a:rPr lang="de-DE" b="1" u="sng" dirty="0" err="1" smtClean="0"/>
              <a:t>between</a:t>
            </a:r>
            <a:r>
              <a:rPr lang="de-DE" b="1" u="sng" dirty="0" smtClean="0"/>
              <a:t> </a:t>
            </a:r>
            <a:r>
              <a:rPr lang="de-DE" b="1" u="sng" dirty="0" err="1" smtClean="0"/>
              <a:t>two</a:t>
            </a:r>
            <a:r>
              <a:rPr lang="de-DE" b="1" u="sng" dirty="0" smtClean="0"/>
              <a:t> </a:t>
            </a:r>
            <a:r>
              <a:rPr lang="de-DE" b="1" u="sng" dirty="0" err="1" smtClean="0"/>
              <a:t>neutrons</a:t>
            </a:r>
            <a:r>
              <a:rPr lang="de-DE" b="1" u="sng" dirty="0" smtClean="0"/>
              <a:t> due </a:t>
            </a:r>
            <a:r>
              <a:rPr lang="de-DE" b="1" u="sng" dirty="0" err="1" smtClean="0"/>
              <a:t>to</a:t>
            </a:r>
            <a:r>
              <a:rPr lang="de-DE" b="1" u="sng" dirty="0" smtClean="0"/>
              <a:t> </a:t>
            </a:r>
            <a:r>
              <a:rPr lang="de-DE" b="1" u="sng" dirty="0" err="1" smtClean="0"/>
              <a:t>aligned</a:t>
            </a:r>
            <a:r>
              <a:rPr lang="de-DE" b="1" u="sng" dirty="0" smtClean="0"/>
              <a:t> </a:t>
            </a:r>
            <a:r>
              <a:rPr lang="de-DE" b="1" u="sng" dirty="0" err="1" smtClean="0"/>
              <a:t>reintegration</a:t>
            </a:r>
            <a:r>
              <a:rPr lang="de-DE" b="1" u="sng" dirty="0" smtClean="0"/>
              <a:t> </a:t>
            </a:r>
            <a:r>
              <a:rPr lang="de-DE" b="1" u="sng" dirty="0" err="1" smtClean="0"/>
              <a:t>of</a:t>
            </a:r>
            <a:r>
              <a:rPr lang="de-DE" b="1" u="sng" dirty="0" smtClean="0"/>
              <a:t> BSPs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87928"/>
            <a:ext cx="5616624" cy="5124836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4639269" y="3356992"/>
            <a:ext cx="422449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At </a:t>
            </a:r>
            <a:r>
              <a:rPr lang="de-DE" sz="1600" dirty="0" err="1" smtClean="0"/>
              <a:t>stable</a:t>
            </a:r>
            <a:r>
              <a:rPr lang="de-DE" sz="1600" dirty="0" smtClean="0"/>
              <a:t> </a:t>
            </a:r>
            <a:r>
              <a:rPr lang="de-DE" sz="1600" dirty="0" err="1" smtClean="0"/>
              <a:t>nuclei</a:t>
            </a:r>
            <a:r>
              <a:rPr lang="de-DE" sz="1600" dirty="0" smtClean="0"/>
              <a:t> </a:t>
            </a:r>
            <a:r>
              <a:rPr lang="de-DE" sz="1600" dirty="0" err="1" smtClean="0"/>
              <a:t>migrated</a:t>
            </a:r>
            <a:r>
              <a:rPr lang="de-DE" sz="1600" dirty="0" smtClean="0"/>
              <a:t> BSPs </a:t>
            </a:r>
            <a:r>
              <a:rPr lang="de-DE" sz="1600" dirty="0" err="1" smtClean="0"/>
              <a:t>that</a:t>
            </a:r>
            <a:r>
              <a:rPr lang="de-DE" sz="1600" dirty="0" smtClean="0"/>
              <a:t> </a:t>
            </a:r>
            <a:r>
              <a:rPr lang="de-DE" sz="1600" dirty="0" err="1" smtClean="0"/>
              <a:t>interact</a:t>
            </a:r>
            <a:r>
              <a:rPr lang="de-DE" sz="1600" dirty="0" smtClean="0"/>
              <a:t> </a:t>
            </a:r>
            <a:r>
              <a:rPr lang="de-DE" sz="1600" dirty="0" err="1" smtClean="0"/>
              <a:t>with</a:t>
            </a:r>
            <a:r>
              <a:rPr lang="de-DE" sz="1600" dirty="0" smtClean="0"/>
              <a:t> </a:t>
            </a:r>
          </a:p>
          <a:p>
            <a:r>
              <a:rPr lang="de-DE" sz="1600" dirty="0" smtClean="0"/>
              <a:t>BSPs </a:t>
            </a:r>
            <a:r>
              <a:rPr lang="de-DE" sz="1600" dirty="0" err="1" smtClean="0"/>
              <a:t>of</a:t>
            </a:r>
            <a:r>
              <a:rPr lang="de-DE" sz="1600" dirty="0" smtClean="0"/>
              <a:t> same </a:t>
            </a:r>
            <a:r>
              <a:rPr lang="de-DE" dirty="0" err="1" smtClean="0"/>
              <a:t>charge</a:t>
            </a:r>
            <a:r>
              <a:rPr lang="de-DE" sz="1600" dirty="0" smtClean="0"/>
              <a:t> do not </a:t>
            </a:r>
            <a:r>
              <a:rPr lang="de-DE" sz="1600" dirty="0" err="1" smtClean="0"/>
              <a:t>get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necessary</a:t>
            </a:r>
            <a:r>
              <a:rPr lang="de-DE" sz="1600" dirty="0" smtClean="0"/>
              <a:t> </a:t>
            </a:r>
          </a:p>
          <a:p>
            <a:r>
              <a:rPr lang="de-DE" sz="1600" dirty="0" err="1" smtClean="0"/>
              <a:t>energy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cross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potential </a:t>
            </a:r>
            <a:r>
              <a:rPr lang="de-DE" sz="1600" dirty="0" err="1" smtClean="0"/>
              <a:t>barrier</a:t>
            </a:r>
            <a:r>
              <a:rPr lang="de-DE" sz="1600" dirty="0" smtClean="0"/>
              <a:t>. </a:t>
            </a:r>
            <a:endParaRPr lang="de-DE" sz="1600" dirty="0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2138910"/>
              </p:ext>
            </p:extLst>
          </p:nvPr>
        </p:nvGraphicFramePr>
        <p:xfrm>
          <a:off x="6300192" y="1412776"/>
          <a:ext cx="1728191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31" name="Formel" r:id="rId4" imgW="927000" imgH="393480" progId="Equation.3">
                  <p:embed/>
                </p:oleObj>
              </mc:Choice>
              <mc:Fallback>
                <p:oleObj name="Formel" r:id="rId4" imgW="92700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00192" y="1412776"/>
                        <a:ext cx="1728191" cy="720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/>
          <p:cNvSpPr/>
          <p:nvPr/>
        </p:nvSpPr>
        <p:spPr>
          <a:xfrm>
            <a:off x="224821" y="249264"/>
            <a:ext cx="2534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i="1" u="sng" dirty="0" err="1" smtClean="0"/>
              <a:t>Induction</a:t>
            </a:r>
            <a:r>
              <a:rPr lang="de-DE" i="1" u="sng" dirty="0" smtClean="0"/>
              <a:t> </a:t>
            </a:r>
            <a:r>
              <a:rPr lang="de-DE" i="1" u="sng" dirty="0" err="1" smtClean="0"/>
              <a:t>gravitation</a:t>
            </a:r>
            <a:r>
              <a:rPr lang="de-DE" i="1" u="sng" dirty="0" smtClean="0"/>
              <a:t> </a:t>
            </a:r>
            <a:r>
              <a:rPr lang="de-DE" i="1" u="sng" dirty="0" err="1" smtClean="0"/>
              <a:t>law</a:t>
            </a:r>
            <a:endParaRPr lang="en-US" i="1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1A1A4-FC9C-4BC3-82B4-4F08C267A02E}" type="slidenum">
              <a:rPr lang="de-DE" sz="2000" b="1" smtClean="0"/>
              <a:t>16</a:t>
            </a:fld>
            <a:endParaRPr lang="de-DE" sz="2000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4555111" y="4365104"/>
            <a:ext cx="437869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/>
              <a:t>At </a:t>
            </a:r>
            <a:r>
              <a:rPr lang="es-ES" sz="1600" dirty="0" err="1" smtClean="0"/>
              <a:t>unstable</a:t>
            </a:r>
            <a:r>
              <a:rPr lang="es-ES" sz="1600" dirty="0" smtClean="0"/>
              <a:t> </a:t>
            </a:r>
            <a:r>
              <a:rPr lang="es-ES" sz="1600" dirty="0" err="1" smtClean="0"/>
              <a:t>nuclei</a:t>
            </a:r>
            <a:r>
              <a:rPr lang="es-ES" sz="1600" dirty="0" smtClean="0"/>
              <a:t> </a:t>
            </a:r>
            <a:r>
              <a:rPr lang="es-ES" sz="1600" dirty="0" err="1" smtClean="0"/>
              <a:t>some</a:t>
            </a:r>
            <a:r>
              <a:rPr lang="es-ES" sz="1600" dirty="0" smtClean="0"/>
              <a:t> of </a:t>
            </a:r>
            <a:r>
              <a:rPr lang="es-ES" sz="1600" dirty="0" err="1" smtClean="0"/>
              <a:t>the</a:t>
            </a:r>
            <a:r>
              <a:rPr lang="es-ES" sz="1600" dirty="0" smtClean="0"/>
              <a:t> </a:t>
            </a:r>
            <a:r>
              <a:rPr lang="es-ES" sz="1600" dirty="0" err="1" smtClean="0"/>
              <a:t>migrated</a:t>
            </a:r>
            <a:r>
              <a:rPr lang="es-ES" sz="1600" dirty="0" smtClean="0"/>
              <a:t> </a:t>
            </a:r>
            <a:r>
              <a:rPr lang="es-ES" sz="1600" dirty="0" err="1" smtClean="0"/>
              <a:t>BSPs</a:t>
            </a:r>
            <a:r>
              <a:rPr lang="es-ES" sz="1600" dirty="0" smtClean="0"/>
              <a:t> </a:t>
            </a:r>
            <a:r>
              <a:rPr lang="es-ES" sz="1600" dirty="0" err="1" smtClean="0"/>
              <a:t>that</a:t>
            </a:r>
            <a:r>
              <a:rPr lang="es-ES" sz="1600" dirty="0" smtClean="0"/>
              <a:t> </a:t>
            </a:r>
          </a:p>
          <a:p>
            <a:r>
              <a:rPr lang="es-ES" sz="1600" dirty="0" err="1" smtClean="0"/>
              <a:t>interact</a:t>
            </a:r>
            <a:r>
              <a:rPr lang="es-ES" sz="1600" dirty="0" smtClean="0"/>
              <a:t> </a:t>
            </a:r>
            <a:r>
              <a:rPr lang="de-DE" sz="1600" dirty="0" err="1" smtClean="0"/>
              <a:t>with</a:t>
            </a:r>
            <a:r>
              <a:rPr lang="de-DE" sz="1600" dirty="0" smtClean="0"/>
              <a:t> BSPs </a:t>
            </a:r>
            <a:r>
              <a:rPr lang="de-DE" sz="1600" dirty="0" err="1"/>
              <a:t>of</a:t>
            </a:r>
            <a:r>
              <a:rPr lang="de-DE" sz="1600" dirty="0"/>
              <a:t> same </a:t>
            </a:r>
            <a:r>
              <a:rPr lang="de-DE" sz="1600" dirty="0" err="1"/>
              <a:t>charge</a:t>
            </a:r>
            <a:r>
              <a:rPr lang="de-DE" sz="1600" dirty="0"/>
              <a:t> </a:t>
            </a:r>
            <a:r>
              <a:rPr lang="de-DE" sz="1600" dirty="0" err="1" smtClean="0"/>
              <a:t>get</a:t>
            </a:r>
            <a:r>
              <a:rPr lang="de-DE" sz="1600" dirty="0" smtClean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endParaRPr lang="de-DE" sz="1600" dirty="0" smtClean="0"/>
          </a:p>
          <a:p>
            <a:r>
              <a:rPr lang="de-DE" sz="1600" dirty="0" err="1" smtClean="0"/>
              <a:t>necessary</a:t>
            </a:r>
            <a:r>
              <a:rPr lang="de-DE" sz="1600" dirty="0" smtClean="0"/>
              <a:t> </a:t>
            </a:r>
            <a:r>
              <a:rPr lang="de-DE" sz="1600" dirty="0" err="1" smtClean="0"/>
              <a:t>energy</a:t>
            </a:r>
            <a:r>
              <a:rPr lang="de-DE" sz="1600" dirty="0" smtClean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cross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potential </a:t>
            </a:r>
            <a:r>
              <a:rPr lang="de-DE" sz="1600" dirty="0" err="1"/>
              <a:t>barrier</a:t>
            </a:r>
            <a:r>
              <a:rPr lang="de-DE" sz="1600" dirty="0"/>
              <a:t>. </a:t>
            </a:r>
          </a:p>
          <a:p>
            <a:r>
              <a:rPr lang="es-ES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149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243666" y="712725"/>
            <a:ext cx="697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 smtClean="0"/>
              <a:t>Gravitation </a:t>
            </a:r>
            <a:r>
              <a:rPr lang="de-DE" b="1" u="sng" dirty="0" err="1" smtClean="0"/>
              <a:t>between</a:t>
            </a:r>
            <a:r>
              <a:rPr lang="de-DE" b="1" u="sng" dirty="0" smtClean="0"/>
              <a:t> </a:t>
            </a:r>
            <a:r>
              <a:rPr lang="de-DE" b="1" u="sng" dirty="0" err="1" smtClean="0"/>
              <a:t>two</a:t>
            </a:r>
            <a:r>
              <a:rPr lang="de-DE" b="1" u="sng" dirty="0" smtClean="0"/>
              <a:t> </a:t>
            </a:r>
            <a:r>
              <a:rPr lang="de-DE" b="1" u="sng" dirty="0" err="1" smtClean="0"/>
              <a:t>neutrons</a:t>
            </a:r>
            <a:r>
              <a:rPr lang="de-DE" b="1" u="sng" dirty="0" smtClean="0"/>
              <a:t> due </a:t>
            </a:r>
            <a:r>
              <a:rPr lang="de-DE" b="1" u="sng" dirty="0" err="1" smtClean="0"/>
              <a:t>to</a:t>
            </a:r>
            <a:r>
              <a:rPr lang="de-DE" b="1" u="sng" dirty="0" smtClean="0"/>
              <a:t> parallel </a:t>
            </a:r>
            <a:r>
              <a:rPr lang="de-DE" b="1" u="sng" dirty="0" err="1" smtClean="0"/>
              <a:t>reintegration</a:t>
            </a:r>
            <a:r>
              <a:rPr lang="de-DE" b="1" u="sng" dirty="0" smtClean="0"/>
              <a:t> </a:t>
            </a:r>
            <a:r>
              <a:rPr lang="de-DE" b="1" u="sng" dirty="0" err="1" smtClean="0"/>
              <a:t>of</a:t>
            </a:r>
            <a:r>
              <a:rPr lang="de-DE" b="1" u="sng" dirty="0" smtClean="0"/>
              <a:t> BSPs</a:t>
            </a:r>
            <a:endParaRPr lang="de-DE" b="1" u="sng" dirty="0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8988387"/>
              </p:ext>
            </p:extLst>
          </p:nvPr>
        </p:nvGraphicFramePr>
        <p:xfrm>
          <a:off x="2123728" y="4941168"/>
          <a:ext cx="1800200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96" name="Formel" r:id="rId3" imgW="888840" imgH="393480" progId="Equation.3">
                  <p:embed/>
                </p:oleObj>
              </mc:Choice>
              <mc:Fallback>
                <p:oleObj name="Formel" r:id="rId3" imgW="88884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23728" y="4941168"/>
                        <a:ext cx="1800200" cy="720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/>
          <p:cNvSpPr/>
          <p:nvPr/>
        </p:nvSpPr>
        <p:spPr>
          <a:xfrm>
            <a:off x="344407" y="343393"/>
            <a:ext cx="2392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u="sng" dirty="0" smtClean="0"/>
              <a:t>Ampere gravitation law</a:t>
            </a:r>
            <a:endParaRPr lang="en-US" i="1" u="sng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1A1A4-FC9C-4BC3-82B4-4F08C267A02E}" type="slidenum">
              <a:rPr lang="de-DE" sz="2000" b="1" smtClean="0"/>
              <a:t>17</a:t>
            </a:fld>
            <a:endParaRPr lang="de-DE" sz="2000" b="1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666" y="1268760"/>
            <a:ext cx="6784718" cy="3384376"/>
          </a:xfrm>
          <a:prstGeom prst="rect">
            <a:avLst/>
          </a:prstGeom>
        </p:spPr>
      </p:pic>
      <p:sp>
        <p:nvSpPr>
          <p:cNvPr id="9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1032727"/>
              </p:ext>
            </p:extLst>
          </p:nvPr>
        </p:nvGraphicFramePr>
        <p:xfrm>
          <a:off x="5159974" y="5085184"/>
          <a:ext cx="2580378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97" name="Formel" r:id="rId6" imgW="1485720" imgH="228600" progId="Equation.3">
                  <p:embed/>
                </p:oleObj>
              </mc:Choice>
              <mc:Fallback>
                <p:oleObj name="Formel" r:id="rId6" imgW="148572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59974" y="5085184"/>
                        <a:ext cx="2580378" cy="360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434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8855079"/>
              </p:ext>
            </p:extLst>
          </p:nvPr>
        </p:nvGraphicFramePr>
        <p:xfrm>
          <a:off x="2915816" y="5229200"/>
          <a:ext cx="2786063" cy="67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79" name="Formel" r:id="rId3" imgW="1879560" imgH="431640" progId="Equation.3">
                  <p:embed/>
                </p:oleObj>
              </mc:Choice>
              <mc:Fallback>
                <p:oleObj name="Formel" r:id="rId3" imgW="18795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5229200"/>
                        <a:ext cx="2786063" cy="677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1835696" y="980728"/>
            <a:ext cx="5367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Total gravitation force due to the reintegration of BSPs</a:t>
            </a:r>
            <a:endParaRPr lang="en-US" b="1" u="sng" dirty="0"/>
          </a:p>
        </p:txBody>
      </p:sp>
      <p:sp>
        <p:nvSpPr>
          <p:cNvPr id="5" name="Rechteck 4"/>
          <p:cNvSpPr/>
          <p:nvPr/>
        </p:nvSpPr>
        <p:spPr>
          <a:xfrm>
            <a:off x="342139" y="260648"/>
            <a:ext cx="3526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i="1" u="sng" dirty="0" err="1" smtClean="0"/>
              <a:t>Induction</a:t>
            </a:r>
            <a:r>
              <a:rPr lang="de-DE" i="1" u="sng" dirty="0" smtClean="0"/>
              <a:t> +Ampere </a:t>
            </a:r>
            <a:r>
              <a:rPr lang="de-DE" i="1" u="sng" dirty="0" err="1" smtClean="0"/>
              <a:t>gravitation</a:t>
            </a:r>
            <a:r>
              <a:rPr lang="de-DE" i="1" u="sng" dirty="0" smtClean="0"/>
              <a:t> </a:t>
            </a:r>
            <a:r>
              <a:rPr lang="de-DE" i="1" u="sng" dirty="0" err="1" smtClean="0"/>
              <a:t>laws</a:t>
            </a:r>
            <a:endParaRPr lang="en-US" i="1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1A1A4-FC9C-4BC3-82B4-4F08C267A02E}" type="slidenum">
              <a:rPr lang="de-DE" sz="2000" b="1" smtClean="0"/>
              <a:t>18</a:t>
            </a:fld>
            <a:endParaRPr lang="de-DE" sz="2000" b="1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84784"/>
            <a:ext cx="6120680" cy="350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43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1A1A4-FC9C-4BC3-82B4-4F08C267A02E}" type="slidenum">
              <a:rPr lang="de-DE" sz="2000" b="1" smtClean="0"/>
              <a:pPr/>
              <a:t>19</a:t>
            </a:fld>
            <a:endParaRPr lang="de-DE" sz="2000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829366" y="410053"/>
            <a:ext cx="3759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Quantification of momenta and forces</a:t>
            </a:r>
            <a:endParaRPr lang="en-US" u="sng" dirty="0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4241133"/>
              </p:ext>
            </p:extLst>
          </p:nvPr>
        </p:nvGraphicFramePr>
        <p:xfrm>
          <a:off x="5580112" y="2060848"/>
          <a:ext cx="1728192" cy="436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04" name="Formel" r:id="rId4" imgW="1143000" imgH="291960" progId="Equation.3">
                  <p:embed/>
                </p:oleObj>
              </mc:Choice>
              <mc:Fallback>
                <p:oleObj name="Formel" r:id="rId4" imgW="1143000" imgH="2919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80112" y="2060848"/>
                        <a:ext cx="1728192" cy="436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4224574"/>
              </p:ext>
            </p:extLst>
          </p:nvPr>
        </p:nvGraphicFramePr>
        <p:xfrm>
          <a:off x="5652120" y="2924944"/>
          <a:ext cx="1770236" cy="518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05" name="Formel" r:id="rId6" imgW="1091880" imgH="317160" progId="Equation.3">
                  <p:embed/>
                </p:oleObj>
              </mc:Choice>
              <mc:Fallback>
                <p:oleObj name="Formel" r:id="rId6" imgW="1091880" imgH="3171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652120" y="2924944"/>
                        <a:ext cx="1770236" cy="5187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k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0829775"/>
              </p:ext>
            </p:extLst>
          </p:nvPr>
        </p:nvGraphicFramePr>
        <p:xfrm>
          <a:off x="5652120" y="3789040"/>
          <a:ext cx="1944216" cy="436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06" name="Formel" r:id="rId8" imgW="1155600" imgH="291960" progId="Equation.3">
                  <p:embed/>
                </p:oleObj>
              </mc:Choice>
              <mc:Fallback>
                <p:oleObj name="Formel" r:id="rId8" imgW="1155600" imgH="2919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652120" y="3789040"/>
                        <a:ext cx="1944216" cy="436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k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0179096"/>
              </p:ext>
            </p:extLst>
          </p:nvPr>
        </p:nvGraphicFramePr>
        <p:xfrm>
          <a:off x="950913" y="1844675"/>
          <a:ext cx="2636837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07" name="Ecuación" r:id="rId10" imgW="1447560" imgH="419040" progId="Equation.3">
                  <p:embed/>
                </p:oleObj>
              </mc:Choice>
              <mc:Fallback>
                <p:oleObj name="Ecuación" r:id="rId10" imgW="144756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50913" y="1844675"/>
                        <a:ext cx="2636837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5596596"/>
              </p:ext>
            </p:extLst>
          </p:nvPr>
        </p:nvGraphicFramePr>
        <p:xfrm>
          <a:off x="1043608" y="922864"/>
          <a:ext cx="2717800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08" name="Ecuación" r:id="rId12" imgW="1485720" imgH="228600" progId="Equation.3">
                  <p:embed/>
                </p:oleObj>
              </mc:Choice>
              <mc:Fallback>
                <p:oleObj name="Ecuación" r:id="rId12" imgW="148572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043608" y="922864"/>
                        <a:ext cx="2717800" cy="449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7314354"/>
              </p:ext>
            </p:extLst>
          </p:nvPr>
        </p:nvGraphicFramePr>
        <p:xfrm>
          <a:off x="5076056" y="1068875"/>
          <a:ext cx="2435225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09" name="Ecuación" r:id="rId14" imgW="1701720" imgH="241200" progId="Equation.3">
                  <p:embed/>
                </p:oleObj>
              </mc:Choice>
              <mc:Fallback>
                <p:oleObj name="Ecuación" r:id="rId14" imgW="170172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076056" y="1068875"/>
                        <a:ext cx="2435225" cy="328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117190"/>
              </p:ext>
            </p:extLst>
          </p:nvPr>
        </p:nvGraphicFramePr>
        <p:xfrm>
          <a:off x="3635896" y="5567174"/>
          <a:ext cx="1440160" cy="278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10" name="Ecuación" r:id="rId16" imgW="1015920" imgH="203040" progId="Equation.3">
                  <p:embed/>
                </p:oleObj>
              </mc:Choice>
              <mc:Fallback>
                <p:oleObj name="Ecuación" r:id="rId16" imgW="101592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635896" y="5567174"/>
                        <a:ext cx="1440160" cy="2787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k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9609550"/>
              </p:ext>
            </p:extLst>
          </p:nvPr>
        </p:nvGraphicFramePr>
        <p:xfrm>
          <a:off x="899592" y="4509120"/>
          <a:ext cx="2998986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11" name="Ecuación" r:id="rId18" imgW="1676160" imgH="393480" progId="Equation.3">
                  <p:embed/>
                </p:oleObj>
              </mc:Choice>
              <mc:Fallback>
                <p:oleObj name="Ecuación" r:id="rId18" imgW="167616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899592" y="4509120"/>
                        <a:ext cx="2998986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k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109770"/>
              </p:ext>
            </p:extLst>
          </p:nvPr>
        </p:nvGraphicFramePr>
        <p:xfrm>
          <a:off x="5724128" y="4653136"/>
          <a:ext cx="2160240" cy="288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12" name="Ecuación" r:id="rId20" imgW="1269720" imgH="177480" progId="Equation.3">
                  <p:embed/>
                </p:oleObj>
              </mc:Choice>
              <mc:Fallback>
                <p:oleObj name="Ecuación" r:id="rId20" imgW="126972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724128" y="4653136"/>
                        <a:ext cx="2160240" cy="2880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k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2394466"/>
              </p:ext>
            </p:extLst>
          </p:nvPr>
        </p:nvGraphicFramePr>
        <p:xfrm>
          <a:off x="915988" y="3716338"/>
          <a:ext cx="3529057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13" name="Ecuación" r:id="rId22" imgW="1981080" imgH="393480" progId="Equation.3">
                  <p:embed/>
                </p:oleObj>
              </mc:Choice>
              <mc:Fallback>
                <p:oleObj name="Ecuación" r:id="rId22" imgW="19810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915988" y="3716338"/>
                        <a:ext cx="3529057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k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3240129"/>
              </p:ext>
            </p:extLst>
          </p:nvPr>
        </p:nvGraphicFramePr>
        <p:xfrm>
          <a:off x="4008487" y="2996952"/>
          <a:ext cx="386562" cy="321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14" name="Ecuación" r:id="rId24" imgW="241200" imgH="177480" progId="Equation.3">
                  <p:embed/>
                </p:oleObj>
              </mc:Choice>
              <mc:Fallback>
                <p:oleObj name="Ecuación" r:id="rId24" imgW="24120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4008487" y="2996952"/>
                        <a:ext cx="386562" cy="3218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k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3228336"/>
              </p:ext>
            </p:extLst>
          </p:nvPr>
        </p:nvGraphicFramePr>
        <p:xfrm>
          <a:off x="941388" y="2781300"/>
          <a:ext cx="3054548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15" name="Ecuación" r:id="rId26" imgW="2108160" imgH="419040" progId="Equation.3">
                  <p:embed/>
                </p:oleObj>
              </mc:Choice>
              <mc:Fallback>
                <p:oleObj name="Ecuación" r:id="rId26" imgW="210816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941388" y="2781300"/>
                        <a:ext cx="3054548" cy="649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k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2917584"/>
              </p:ext>
            </p:extLst>
          </p:nvPr>
        </p:nvGraphicFramePr>
        <p:xfrm>
          <a:off x="6300192" y="5595463"/>
          <a:ext cx="792088" cy="249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16" name="Ecuación" r:id="rId28" imgW="533160" imgH="177480" progId="Equation.3">
                  <p:embed/>
                </p:oleObj>
              </mc:Choice>
              <mc:Fallback>
                <p:oleObj name="Ecuación" r:id="rId28" imgW="53316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6300192" y="5595463"/>
                        <a:ext cx="792088" cy="2498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k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7157388"/>
              </p:ext>
            </p:extLst>
          </p:nvPr>
        </p:nvGraphicFramePr>
        <p:xfrm>
          <a:off x="1043608" y="5557239"/>
          <a:ext cx="1368152" cy="288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17" name="Ecuación" r:id="rId30" imgW="952200" imgH="203040" progId="Equation.3">
                  <p:embed/>
                </p:oleObj>
              </mc:Choice>
              <mc:Fallback>
                <p:oleObj name="Ecuación" r:id="rId30" imgW="95220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043608" y="5557239"/>
                        <a:ext cx="1368152" cy="2880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Textfeld 58"/>
          <p:cNvSpPr txBox="1"/>
          <p:nvPr/>
        </p:nvSpPr>
        <p:spPr>
          <a:xfrm>
            <a:off x="742751" y="5667316"/>
            <a:ext cx="7237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-----------------------------------------------------------------------------------------------------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790840" y="1372126"/>
            <a:ext cx="7308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-----------------------------------------------------------------------------------------------------</a:t>
            </a:r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>
            <a:off x="740844" y="5231950"/>
            <a:ext cx="7308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-----------------------------------------------------------------------------------------------------</a:t>
            </a:r>
            <a:endParaRPr lang="de-DE" dirty="0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2417934"/>
              </p:ext>
            </p:extLst>
          </p:nvPr>
        </p:nvGraphicFramePr>
        <p:xfrm>
          <a:off x="5220072" y="756937"/>
          <a:ext cx="2016224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18" name="Ecuación" r:id="rId32" imgW="1218960" imgH="241200" progId="Equation.3">
                  <p:embed/>
                </p:oleObj>
              </mc:Choice>
              <mc:Fallback>
                <p:oleObj name="Ecuación" r:id="rId32" imgW="121896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5220072" y="756937"/>
                        <a:ext cx="2016224" cy="360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938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187624" y="1196752"/>
            <a:ext cx="147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 err="1" smtClean="0"/>
              <a:t>Methodology</a:t>
            </a:r>
            <a:endParaRPr lang="de-DE" b="1" u="sng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1A1A4-FC9C-4BC3-82B4-4F08C267A02E}" type="slidenum">
              <a:rPr lang="de-DE" sz="2000" b="1" smtClean="0"/>
              <a:t>2</a:t>
            </a:fld>
            <a:endParaRPr lang="de-DE" sz="2000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4203437" y="1381418"/>
            <a:ext cx="10886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Postulated</a:t>
            </a:r>
            <a:endParaRPr lang="en-US" sz="14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685" y="707130"/>
            <a:ext cx="6452629" cy="544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93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1A1A4-FC9C-4BC3-82B4-4F08C267A02E}" type="slidenum">
              <a:rPr lang="de-DE" sz="2000" smtClean="0"/>
              <a:t>20</a:t>
            </a:fld>
            <a:endParaRPr lang="de-DE" sz="2000" dirty="0"/>
          </a:p>
        </p:txBody>
      </p:sp>
      <p:sp>
        <p:nvSpPr>
          <p:cNvPr id="3" name="Textfeld 2"/>
          <p:cNvSpPr txBox="1"/>
          <p:nvPr/>
        </p:nvSpPr>
        <p:spPr>
          <a:xfrm>
            <a:off x="1177118" y="764703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u="sng" dirty="0" err="1" smtClean="0"/>
              <a:t>Findings</a:t>
            </a:r>
            <a:r>
              <a:rPr lang="de-DE" sz="2400" u="sng" dirty="0" smtClean="0"/>
              <a:t> </a:t>
            </a:r>
            <a:r>
              <a:rPr lang="de-DE" sz="2400" u="sng" dirty="0" err="1" smtClean="0"/>
              <a:t>of</a:t>
            </a:r>
            <a:r>
              <a:rPr lang="de-DE" sz="2400" u="sng" dirty="0" smtClean="0"/>
              <a:t> </a:t>
            </a:r>
            <a:r>
              <a:rPr lang="de-DE" sz="2400" u="sng" dirty="0" err="1" smtClean="0"/>
              <a:t>the</a:t>
            </a:r>
            <a:r>
              <a:rPr lang="de-DE" sz="2400" u="sng" dirty="0" smtClean="0"/>
              <a:t> </a:t>
            </a:r>
            <a:r>
              <a:rPr lang="de-DE" sz="2400" u="sng" dirty="0" err="1" smtClean="0"/>
              <a:t>proposed</a:t>
            </a:r>
            <a:r>
              <a:rPr lang="de-DE" sz="2400" u="sng" dirty="0" smtClean="0"/>
              <a:t> </a:t>
            </a:r>
            <a:r>
              <a:rPr lang="de-DE" sz="2400" u="sng" dirty="0" err="1" smtClean="0"/>
              <a:t>approach</a:t>
            </a:r>
            <a:endParaRPr lang="de-DE" sz="2400" u="sng" dirty="0"/>
          </a:p>
        </p:txBody>
      </p:sp>
      <p:sp>
        <p:nvSpPr>
          <p:cNvPr id="4" name="Textfeld 3"/>
          <p:cNvSpPr txBox="1"/>
          <p:nvPr/>
        </p:nvSpPr>
        <p:spPr>
          <a:xfrm>
            <a:off x="1232968" y="1556792"/>
            <a:ext cx="570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- </a:t>
            </a:r>
            <a:r>
              <a:rPr lang="de-DE" dirty="0" err="1" smtClean="0"/>
              <a:t>Probability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quantification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 </a:t>
            </a:r>
            <a:r>
              <a:rPr lang="de-DE" dirty="0" err="1" smtClean="0"/>
              <a:t>inherent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model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232968" y="1954972"/>
            <a:ext cx="4141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- All </a:t>
            </a:r>
            <a:r>
              <a:rPr lang="de-DE" dirty="0" err="1" smtClean="0"/>
              <a:t>forces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generated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field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214322" y="2405832"/>
            <a:ext cx="6463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- The </a:t>
            </a:r>
            <a:r>
              <a:rPr lang="de-DE" dirty="0" err="1" smtClean="0"/>
              <a:t>generation</a:t>
            </a:r>
            <a:r>
              <a:rPr lang="de-DE" dirty="0" smtClean="0"/>
              <a:t> </a:t>
            </a:r>
            <a:r>
              <a:rPr lang="de-DE" dirty="0" err="1" smtClean="0"/>
              <a:t>mechanism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forces</a:t>
            </a:r>
            <a:r>
              <a:rPr lang="de-DE" dirty="0" smtClean="0"/>
              <a:t> out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b="1" i="1" dirty="0" err="1" smtClean="0"/>
              <a:t>dH</a:t>
            </a:r>
            <a:r>
              <a:rPr lang="de-DE" dirty="0" smtClean="0"/>
              <a:t> </a:t>
            </a:r>
            <a:r>
              <a:rPr lang="de-DE" dirty="0" err="1" smtClean="0"/>
              <a:t>field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defined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1187624" y="2794559"/>
            <a:ext cx="4710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- The </a:t>
            </a:r>
            <a:r>
              <a:rPr lang="de-DE" dirty="0" err="1" smtClean="0"/>
              <a:t>origin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charge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 </a:t>
            </a:r>
            <a:r>
              <a:rPr lang="de-DE" dirty="0" err="1" smtClean="0"/>
              <a:t>particle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defined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1150989" y="4036762"/>
            <a:ext cx="503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-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weak</a:t>
            </a:r>
            <a:r>
              <a:rPr lang="de-DE" dirty="0" smtClean="0"/>
              <a:t> </a:t>
            </a:r>
            <a:r>
              <a:rPr lang="de-DE" dirty="0" err="1" smtClean="0"/>
              <a:t>force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required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explain</a:t>
            </a:r>
            <a:r>
              <a:rPr lang="de-DE" dirty="0" smtClean="0"/>
              <a:t> </a:t>
            </a:r>
            <a:r>
              <a:rPr lang="de-DE" dirty="0" err="1" smtClean="0"/>
              <a:t>radioactivity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1203414" y="3639651"/>
            <a:ext cx="6828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-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/>
              <a:t>strong </a:t>
            </a:r>
            <a:r>
              <a:rPr lang="de-DE" dirty="0" err="1"/>
              <a:t>force</a:t>
            </a:r>
            <a:r>
              <a:rPr lang="de-DE" dirty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/>
              <a:t>required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explain</a:t>
            </a:r>
            <a:r>
              <a:rPr lang="de-DE" dirty="0"/>
              <a:t> </a:t>
            </a:r>
            <a:r>
              <a:rPr lang="de-DE" dirty="0" err="1"/>
              <a:t>coexistence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charged</a:t>
            </a:r>
            <a:r>
              <a:rPr lang="de-DE" dirty="0"/>
              <a:t> </a:t>
            </a:r>
            <a:r>
              <a:rPr lang="de-DE" dirty="0" err="1" smtClean="0"/>
              <a:t>particles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1187624" y="4510082"/>
            <a:ext cx="6994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-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dark</a:t>
            </a:r>
            <a:r>
              <a:rPr lang="de-DE" dirty="0" smtClean="0"/>
              <a:t> matter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required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explain</a:t>
            </a:r>
            <a:r>
              <a:rPr lang="de-DE" dirty="0" smtClean="0"/>
              <a:t> </a:t>
            </a:r>
            <a:r>
              <a:rPr lang="de-DE" dirty="0" err="1" smtClean="0"/>
              <a:t>flattening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galaxie‘s</a:t>
            </a:r>
            <a:r>
              <a:rPr lang="de-DE" dirty="0" smtClean="0"/>
              <a:t> </a:t>
            </a:r>
            <a:r>
              <a:rPr lang="de-DE" dirty="0" err="1" smtClean="0"/>
              <a:t>speed</a:t>
            </a:r>
            <a:r>
              <a:rPr lang="de-DE" dirty="0" smtClean="0"/>
              <a:t> </a:t>
            </a:r>
            <a:r>
              <a:rPr lang="de-DE" dirty="0" err="1" smtClean="0"/>
              <a:t>curve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1162132" y="4904207"/>
            <a:ext cx="5913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-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dark</a:t>
            </a:r>
            <a:r>
              <a:rPr lang="de-DE" dirty="0" smtClean="0"/>
              <a:t> </a:t>
            </a:r>
            <a:r>
              <a:rPr lang="de-DE" dirty="0" err="1" smtClean="0"/>
              <a:t>energy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required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explain</a:t>
            </a:r>
            <a:r>
              <a:rPr lang="de-DE" dirty="0" smtClean="0"/>
              <a:t> </a:t>
            </a:r>
            <a:r>
              <a:rPr lang="de-DE" dirty="0" err="1" smtClean="0"/>
              <a:t>accelerated</a:t>
            </a:r>
            <a:r>
              <a:rPr lang="de-DE" dirty="0" smtClean="0"/>
              <a:t> </a:t>
            </a:r>
            <a:r>
              <a:rPr lang="de-DE" dirty="0" err="1" smtClean="0"/>
              <a:t>expansion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1214322" y="5307517"/>
            <a:ext cx="65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- etc.</a:t>
            </a:r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1177118" y="3219460"/>
            <a:ext cx="4981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- The </a:t>
            </a:r>
            <a:r>
              <a:rPr lang="de-DE" dirty="0" err="1" smtClean="0"/>
              <a:t>inertia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particles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rest</a:t>
            </a:r>
            <a:r>
              <a:rPr lang="de-DE" dirty="0" smtClean="0"/>
              <a:t> </a:t>
            </a:r>
            <a:r>
              <a:rPr lang="de-DE" dirty="0" err="1" smtClean="0"/>
              <a:t>mass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explained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55708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1A1A4-FC9C-4BC3-82B4-4F08C267A02E}" type="slidenum">
              <a:rPr lang="de-DE" sz="2000" smtClean="0"/>
              <a:t>21</a:t>
            </a:fld>
            <a:endParaRPr lang="de-DE" sz="2000" dirty="0"/>
          </a:p>
        </p:txBody>
      </p:sp>
      <p:sp>
        <p:nvSpPr>
          <p:cNvPr id="3" name="Textfeld 2"/>
          <p:cNvSpPr txBox="1"/>
          <p:nvPr/>
        </p:nvSpPr>
        <p:spPr>
          <a:xfrm>
            <a:off x="2877990" y="2726526"/>
            <a:ext cx="296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Thank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attention</a:t>
            </a:r>
            <a:r>
              <a:rPr lang="de-DE" dirty="0" smtClean="0"/>
              <a:t>, 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2771800" y="1484784"/>
            <a:ext cx="3407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The </a:t>
            </a:r>
            <a:r>
              <a:rPr lang="de-DE" dirty="0" err="1" smtClean="0"/>
              <a:t>complete</a:t>
            </a:r>
            <a:r>
              <a:rPr lang="de-DE" dirty="0" smtClean="0"/>
              <a:t> </a:t>
            </a:r>
            <a:r>
              <a:rPr lang="en-GB" dirty="0" smtClean="0"/>
              <a:t>work</a:t>
            </a:r>
            <a:r>
              <a:rPr lang="de-DE" dirty="0" smtClean="0"/>
              <a:t>  is </a:t>
            </a:r>
            <a:r>
              <a:rPr lang="de-DE" dirty="0" err="1" smtClean="0"/>
              <a:t>available</a:t>
            </a:r>
            <a:r>
              <a:rPr lang="de-DE" dirty="0" smtClean="0"/>
              <a:t> at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3318466" y="1988840"/>
            <a:ext cx="2088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www.odomann.com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3469144" y="3465190"/>
            <a:ext cx="1787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Osvaldo </a:t>
            </a:r>
            <a:r>
              <a:rPr lang="de-DE" dirty="0" err="1" smtClean="0"/>
              <a:t>Domann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3196697" y="4121324"/>
            <a:ext cx="2332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odomann@yahoo.com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0422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1A1A4-FC9C-4BC3-82B4-4F08C267A02E}" type="slidenum">
              <a:rPr lang="de-DE" sz="2000" b="1" smtClean="0"/>
              <a:t>3</a:t>
            </a:fld>
            <a:endParaRPr lang="de-DE" sz="20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3009461" y="908720"/>
            <a:ext cx="2369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 err="1" smtClean="0"/>
              <a:t>Particle</a:t>
            </a:r>
            <a:r>
              <a:rPr lang="de-DE" b="1" u="sng" dirty="0" smtClean="0"/>
              <a:t> </a:t>
            </a:r>
            <a:r>
              <a:rPr lang="de-DE" b="1" u="sng" dirty="0" err="1" smtClean="0"/>
              <a:t>representation</a:t>
            </a:r>
            <a:endParaRPr lang="de-DE" b="1" u="sng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28800"/>
            <a:ext cx="6984776" cy="4104456"/>
          </a:xfrm>
        </p:spPr>
      </p:pic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366686"/>
              </p:ext>
            </p:extLst>
          </p:nvPr>
        </p:nvGraphicFramePr>
        <p:xfrm>
          <a:off x="4194208" y="2924944"/>
          <a:ext cx="364232" cy="317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93" name="Ecuación" r:id="rId4" imgW="152280" imgH="203040" progId="Equation.3">
                  <p:embed/>
                </p:oleObj>
              </mc:Choice>
              <mc:Fallback>
                <p:oleObj name="Ecuación" r:id="rId4" imgW="15228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94208" y="2924944"/>
                        <a:ext cx="364232" cy="3176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940052"/>
              </p:ext>
            </p:extLst>
          </p:nvPr>
        </p:nvGraphicFramePr>
        <p:xfrm>
          <a:off x="7524328" y="2852936"/>
          <a:ext cx="363538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94" name="Ecuación" r:id="rId6" imgW="152280" imgH="203040" progId="Equation.3">
                  <p:embed/>
                </p:oleObj>
              </mc:Choice>
              <mc:Fallback>
                <p:oleObj name="Ecuación" r:id="rId6" imgW="152280" imgH="203040" progId="Equation.3">
                  <p:embed/>
                  <p:pic>
                    <p:nvPicPr>
                      <p:cNvPr id="0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328" y="2852936"/>
                        <a:ext cx="363538" cy="31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8225557"/>
              </p:ext>
            </p:extLst>
          </p:nvPr>
        </p:nvGraphicFramePr>
        <p:xfrm>
          <a:off x="2771800" y="1628800"/>
          <a:ext cx="1028308" cy="249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95" name="Ecuación" r:id="rId8" imgW="736560" imgH="177480" progId="Equation.3">
                  <p:embed/>
                </p:oleObj>
              </mc:Choice>
              <mc:Fallback>
                <p:oleObj name="Ecuación" r:id="rId8" imgW="73656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771800" y="1628800"/>
                        <a:ext cx="1028308" cy="2498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6626092"/>
              </p:ext>
            </p:extLst>
          </p:nvPr>
        </p:nvGraphicFramePr>
        <p:xfrm>
          <a:off x="2469401" y="1916832"/>
          <a:ext cx="1080120" cy="275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96" name="Ecuación" r:id="rId10" imgW="799920" imgH="203040" progId="Equation.3">
                  <p:embed/>
                </p:oleObj>
              </mc:Choice>
              <mc:Fallback>
                <p:oleObj name="Ecuación" r:id="rId10" imgW="79992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469401" y="1916832"/>
                        <a:ext cx="1080120" cy="2752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452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6558147"/>
              </p:ext>
            </p:extLst>
          </p:nvPr>
        </p:nvGraphicFramePr>
        <p:xfrm>
          <a:off x="971600" y="3938188"/>
          <a:ext cx="2160240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53" name="Formel" r:id="rId3" imgW="1523880" imgH="685800" progId="Equation.3">
                  <p:embed/>
                </p:oleObj>
              </mc:Choice>
              <mc:Fallback>
                <p:oleObj name="Formel" r:id="rId3" imgW="152388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3938188"/>
                        <a:ext cx="2160240" cy="9350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6497389"/>
              </p:ext>
            </p:extLst>
          </p:nvPr>
        </p:nvGraphicFramePr>
        <p:xfrm>
          <a:off x="971600" y="1543811"/>
          <a:ext cx="3153292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54" name="Ecuación" r:id="rId5" imgW="2577960" imgH="838080" progId="Equation.3">
                  <p:embed/>
                </p:oleObj>
              </mc:Choice>
              <mc:Fallback>
                <p:oleObj name="Ecuación" r:id="rId5" imgW="257796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1543811"/>
                        <a:ext cx="3153292" cy="1108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1676644" y="868070"/>
            <a:ext cx="6351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 smtClean="0"/>
              <a:t>Distribution in </a:t>
            </a:r>
            <a:r>
              <a:rPr lang="de-DE" b="1" u="sng" dirty="0" err="1" smtClean="0"/>
              <a:t>space</a:t>
            </a:r>
            <a:r>
              <a:rPr lang="de-DE" b="1" u="sng" dirty="0" smtClean="0"/>
              <a:t> </a:t>
            </a:r>
            <a:r>
              <a:rPr lang="de-DE" b="1" u="sng" dirty="0" err="1" smtClean="0"/>
              <a:t>of</a:t>
            </a:r>
            <a:r>
              <a:rPr lang="de-DE" b="1" u="sng" dirty="0" smtClean="0"/>
              <a:t> </a:t>
            </a:r>
            <a:r>
              <a:rPr lang="de-DE" b="1" u="sng" dirty="0" err="1" smtClean="0"/>
              <a:t>the</a:t>
            </a:r>
            <a:r>
              <a:rPr lang="de-DE" b="1" u="sng" dirty="0" smtClean="0"/>
              <a:t> </a:t>
            </a:r>
            <a:r>
              <a:rPr lang="de-DE" b="1" u="sng" dirty="0" err="1" smtClean="0"/>
              <a:t>relativistic</a:t>
            </a:r>
            <a:r>
              <a:rPr lang="de-DE" b="1" u="sng" dirty="0" smtClean="0"/>
              <a:t>  </a:t>
            </a:r>
            <a:r>
              <a:rPr lang="de-DE" b="1" u="sng" dirty="0" err="1" smtClean="0"/>
              <a:t>energy</a:t>
            </a:r>
            <a:r>
              <a:rPr lang="de-DE" b="1" u="sng" dirty="0" smtClean="0"/>
              <a:t> </a:t>
            </a:r>
            <a:r>
              <a:rPr lang="de-DE" b="1" u="sng" dirty="0" err="1" smtClean="0"/>
              <a:t>of</a:t>
            </a:r>
            <a:r>
              <a:rPr lang="de-DE" b="1" u="sng" dirty="0" smtClean="0"/>
              <a:t> a BSP </a:t>
            </a:r>
            <a:r>
              <a:rPr lang="de-DE" b="1" u="sng" dirty="0" err="1" smtClean="0"/>
              <a:t>with</a:t>
            </a:r>
            <a:r>
              <a:rPr lang="de-DE" b="1" u="sng" dirty="0" smtClean="0"/>
              <a:t> v     c</a:t>
            </a:r>
            <a:endParaRPr lang="de-DE" b="1" u="sng" dirty="0"/>
          </a:p>
        </p:txBody>
      </p:sp>
      <p:sp>
        <p:nvSpPr>
          <p:cNvPr id="14" name="Textfeld 13"/>
          <p:cNvSpPr txBox="1"/>
          <p:nvPr/>
        </p:nvSpPr>
        <p:spPr>
          <a:xfrm>
            <a:off x="755576" y="332656"/>
            <a:ext cx="1352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 smtClean="0"/>
              <a:t>Introduction</a:t>
            </a:r>
            <a:endParaRPr lang="en-US" i="1" u="sng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1A1A4-FC9C-4BC3-82B4-4F08C267A02E}" type="slidenum">
              <a:rPr lang="de-DE" sz="2000" b="1" smtClean="0"/>
              <a:t>4</a:t>
            </a:fld>
            <a:endParaRPr lang="de-DE" sz="2000" b="1" dirty="0"/>
          </a:p>
        </p:txBody>
      </p:sp>
      <p:graphicFrame>
        <p:nvGraphicFramePr>
          <p:cNvPr id="16" name="Objek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4942425"/>
              </p:ext>
            </p:extLst>
          </p:nvPr>
        </p:nvGraphicFramePr>
        <p:xfrm>
          <a:off x="7596336" y="925478"/>
          <a:ext cx="216024" cy="254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55" name="Formel" r:id="rId7" imgW="139680" imgH="139680" progId="Equation.3">
                  <p:embed/>
                </p:oleObj>
              </mc:Choice>
              <mc:Fallback>
                <p:oleObj name="Formel" r:id="rId7" imgW="139680" imgH="1396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596336" y="925478"/>
                        <a:ext cx="216024" cy="2545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k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3937989"/>
              </p:ext>
            </p:extLst>
          </p:nvPr>
        </p:nvGraphicFramePr>
        <p:xfrm>
          <a:off x="971600" y="2996952"/>
          <a:ext cx="2376264" cy="6097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56" name="Formel" r:id="rId9" imgW="1638000" imgH="393480" progId="Equation.3">
                  <p:embed/>
                </p:oleObj>
              </mc:Choice>
              <mc:Fallback>
                <p:oleObj name="Formel" r:id="rId9" imgW="163800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71600" y="2996952"/>
                        <a:ext cx="2376264" cy="6097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k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0837053"/>
              </p:ext>
            </p:extLst>
          </p:nvPr>
        </p:nvGraphicFramePr>
        <p:xfrm>
          <a:off x="971600" y="5157192"/>
          <a:ext cx="2160240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57" name="Formel" r:id="rId11" imgW="1358640" imgH="393480" progId="Equation.3">
                  <p:embed/>
                </p:oleObj>
              </mc:Choice>
              <mc:Fallback>
                <p:oleObj name="Formel" r:id="rId11" imgW="135864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71600" y="5157192"/>
                        <a:ext cx="2160240" cy="5760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Grafik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296" y="2348880"/>
            <a:ext cx="4395197" cy="3528392"/>
          </a:xfrm>
          <a:prstGeom prst="rect">
            <a:avLst/>
          </a:prstGeom>
        </p:spPr>
      </p:pic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5755598"/>
              </p:ext>
            </p:extLst>
          </p:nvPr>
        </p:nvGraphicFramePr>
        <p:xfrm>
          <a:off x="5940152" y="4725144"/>
          <a:ext cx="355201" cy="288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58" name="Ecuación" r:id="rId14" imgW="152280" imgH="203040" progId="Equation.3">
                  <p:embed/>
                </p:oleObj>
              </mc:Choice>
              <mc:Fallback>
                <p:oleObj name="Ecuación" r:id="rId14" imgW="15228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940152" y="4725144"/>
                        <a:ext cx="355201" cy="2880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98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1A1A4-FC9C-4BC3-82B4-4F08C267A02E}" type="slidenum">
              <a:rPr lang="de-DE" sz="2000" b="1" smtClean="0"/>
              <a:t>5</a:t>
            </a:fld>
            <a:endParaRPr lang="de-DE" sz="2000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1047520" y="719735"/>
            <a:ext cx="5412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Linear momentum out of opposed angular momentum</a:t>
            </a:r>
            <a:endParaRPr lang="en-US" b="1" u="sng" dirty="0"/>
          </a:p>
        </p:txBody>
      </p:sp>
      <p:sp>
        <p:nvSpPr>
          <p:cNvPr id="5" name="Rechteck 4"/>
          <p:cNvSpPr/>
          <p:nvPr/>
        </p:nvSpPr>
        <p:spPr>
          <a:xfrm>
            <a:off x="368515" y="285490"/>
            <a:ext cx="1333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u="sng" dirty="0"/>
              <a:t>Introduction</a:t>
            </a: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04" y="1340768"/>
            <a:ext cx="3905851" cy="4736954"/>
          </a:xfrm>
          <a:prstGeom prst="rect">
            <a:avLst/>
          </a:prstGeom>
        </p:spPr>
      </p:pic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4677532"/>
              </p:ext>
            </p:extLst>
          </p:nvPr>
        </p:nvGraphicFramePr>
        <p:xfrm>
          <a:off x="6084168" y="1772816"/>
          <a:ext cx="1296144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14" name="Formel" r:id="rId4" imgW="660240" imgH="253800" progId="Equation.3">
                  <p:embed/>
                </p:oleObj>
              </mc:Choice>
              <mc:Fallback>
                <p:oleObj name="Formel" r:id="rId4" imgW="66024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84168" y="1772816"/>
                        <a:ext cx="1296144" cy="5040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6979189"/>
              </p:ext>
            </p:extLst>
          </p:nvPr>
        </p:nvGraphicFramePr>
        <p:xfrm>
          <a:off x="5940152" y="2780928"/>
          <a:ext cx="2232248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15" name="Formel" r:id="rId6" imgW="1206360" imgH="393480" progId="Equation.3">
                  <p:embed/>
                </p:oleObj>
              </mc:Choice>
              <mc:Fallback>
                <p:oleObj name="Formel" r:id="rId6" imgW="120636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940152" y="2780928"/>
                        <a:ext cx="2232248" cy="720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9213676"/>
              </p:ext>
            </p:extLst>
          </p:nvPr>
        </p:nvGraphicFramePr>
        <p:xfrm>
          <a:off x="6012160" y="4221088"/>
          <a:ext cx="2016224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16" name="Formel" r:id="rId8" imgW="876240" imgH="393480" progId="Equation.3">
                  <p:embed/>
                </p:oleObj>
              </mc:Choice>
              <mc:Fallback>
                <p:oleObj name="Formel" r:id="rId8" imgW="87624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012160" y="4221088"/>
                        <a:ext cx="2016224" cy="792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4046737"/>
              </p:ext>
            </p:extLst>
          </p:nvPr>
        </p:nvGraphicFramePr>
        <p:xfrm>
          <a:off x="4941055" y="3573016"/>
          <a:ext cx="659833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17" name="Formel" r:id="rId10" imgW="203040" imgH="203040" progId="Equation.3">
                  <p:embed/>
                </p:oleObj>
              </mc:Choice>
              <mc:Fallback>
                <p:oleObj name="Formel" r:id="rId10" imgW="20304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941055" y="3573016"/>
                        <a:ext cx="659833" cy="4320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5148183"/>
              </p:ext>
            </p:extLst>
          </p:nvPr>
        </p:nvGraphicFramePr>
        <p:xfrm>
          <a:off x="2267744" y="2348880"/>
          <a:ext cx="576064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18" name="Ecuación" r:id="rId12" imgW="190440" imgH="253800" progId="Equation.3">
                  <p:embed/>
                </p:oleObj>
              </mc:Choice>
              <mc:Fallback>
                <p:oleObj name="Ecuación" r:id="rId12" imgW="19044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267744" y="2348880"/>
                        <a:ext cx="576064" cy="648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7699457"/>
              </p:ext>
            </p:extLst>
          </p:nvPr>
        </p:nvGraphicFramePr>
        <p:xfrm>
          <a:off x="1979712" y="4437112"/>
          <a:ext cx="792088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19" name="Ecuación" r:id="rId14" imgW="291960" imgH="253800" progId="Equation.3">
                  <p:embed/>
                </p:oleObj>
              </mc:Choice>
              <mc:Fallback>
                <p:oleObj name="Ecuación" r:id="rId14" imgW="29196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979712" y="4437112"/>
                        <a:ext cx="792088" cy="648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394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1A1A4-FC9C-4BC3-82B4-4F08C267A02E}" type="slidenum">
              <a:rPr lang="de-DE" sz="2000" smtClean="0"/>
              <a:t>6</a:t>
            </a:fld>
            <a:endParaRPr lang="de-DE" sz="2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12776"/>
            <a:ext cx="6048672" cy="4032448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259632" y="724054"/>
            <a:ext cx="4522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Moving particles with their angular momenta</a:t>
            </a:r>
            <a:endParaRPr lang="en-US" b="1" u="sng" dirty="0"/>
          </a:p>
        </p:txBody>
      </p:sp>
      <p:sp>
        <p:nvSpPr>
          <p:cNvPr id="5" name="Rechteck 4"/>
          <p:cNvSpPr/>
          <p:nvPr/>
        </p:nvSpPr>
        <p:spPr>
          <a:xfrm>
            <a:off x="592943" y="260648"/>
            <a:ext cx="1333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u="sng" dirty="0"/>
              <a:t>Introduction</a:t>
            </a: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4372290"/>
              </p:ext>
            </p:extLst>
          </p:nvPr>
        </p:nvGraphicFramePr>
        <p:xfrm>
          <a:off x="5630566" y="5589240"/>
          <a:ext cx="302401" cy="389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16" name="Ecuación" r:id="rId4" imgW="139680" imgH="203040" progId="Equation.3">
                  <p:embed/>
                </p:oleObj>
              </mc:Choice>
              <mc:Fallback>
                <p:oleObj name="Ecuación" r:id="rId4" imgW="13968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30566" y="5589240"/>
                        <a:ext cx="302401" cy="3897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6180553"/>
              </p:ext>
            </p:extLst>
          </p:nvPr>
        </p:nvGraphicFramePr>
        <p:xfrm>
          <a:off x="2123728" y="5661248"/>
          <a:ext cx="288032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17" name="Ecuación" r:id="rId6" imgW="139680" imgH="203040" progId="Equation.3">
                  <p:embed/>
                </p:oleObj>
              </mc:Choice>
              <mc:Fallback>
                <p:oleObj name="Ecuación" r:id="rId6" imgW="13968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23728" y="5661248"/>
                        <a:ext cx="288032" cy="360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2653020"/>
              </p:ext>
            </p:extLst>
          </p:nvPr>
        </p:nvGraphicFramePr>
        <p:xfrm>
          <a:off x="2771800" y="5661248"/>
          <a:ext cx="28892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18" name="Ecuación" r:id="rId8" imgW="139680" imgH="203040" progId="Equation.3">
                  <p:embed/>
                </p:oleObj>
              </mc:Choice>
              <mc:Fallback>
                <p:oleObj name="Ecuación" r:id="rId8" imgW="139680" imgH="203040" progId="Equation.3">
                  <p:embed/>
                  <p:pic>
                    <p:nvPicPr>
                      <p:cNvPr id="0" name="Objek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5661248"/>
                        <a:ext cx="288925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120658"/>
              </p:ext>
            </p:extLst>
          </p:nvPr>
        </p:nvGraphicFramePr>
        <p:xfrm>
          <a:off x="1823822" y="5661248"/>
          <a:ext cx="204997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19" name="Ecuación" r:id="rId10" imgW="139680" imgH="203040" progId="Equation.3">
                  <p:embed/>
                </p:oleObj>
              </mc:Choice>
              <mc:Fallback>
                <p:oleObj name="Ecuación" r:id="rId10" imgW="139680" imgH="203040" progId="Equation.3">
                  <p:embed/>
                  <p:pic>
                    <p:nvPicPr>
                      <p:cNvPr id="0" name="Obj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3822" y="5661248"/>
                        <a:ext cx="204997" cy="3600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0333917"/>
              </p:ext>
            </p:extLst>
          </p:nvPr>
        </p:nvGraphicFramePr>
        <p:xfrm>
          <a:off x="2483768" y="5661248"/>
          <a:ext cx="204787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20" name="Ecuación" r:id="rId12" imgW="139639" imgH="203112" progId="Equation.3">
                  <p:embed/>
                </p:oleObj>
              </mc:Choice>
              <mc:Fallback>
                <p:oleObj name="Ecuación" r:id="rId12" imgW="139639" imgH="203112" progId="Equation.3">
                  <p:embed/>
                  <p:pic>
                    <p:nvPicPr>
                      <p:cNvPr id="0" name="Objek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5661248"/>
                        <a:ext cx="204787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6732343"/>
              </p:ext>
            </p:extLst>
          </p:nvPr>
        </p:nvGraphicFramePr>
        <p:xfrm>
          <a:off x="3059832" y="5661248"/>
          <a:ext cx="204787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21" name="Ecuación" r:id="rId13" imgW="139639" imgH="203112" progId="Equation.3">
                  <p:embed/>
                </p:oleObj>
              </mc:Choice>
              <mc:Fallback>
                <p:oleObj name="Ecuación" r:id="rId13" imgW="139639" imgH="203112" progId="Equation.3">
                  <p:embed/>
                  <p:pic>
                    <p:nvPicPr>
                      <p:cNvPr id="0" name="Objek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5661248"/>
                        <a:ext cx="204787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1567035"/>
              </p:ext>
            </p:extLst>
          </p:nvPr>
        </p:nvGraphicFramePr>
        <p:xfrm>
          <a:off x="5220072" y="5661248"/>
          <a:ext cx="432048" cy="275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22" name="Ecuación" r:id="rId14" imgW="152280" imgH="203040" progId="Equation.3">
                  <p:embed/>
                </p:oleObj>
              </mc:Choice>
              <mc:Fallback>
                <p:oleObj name="Ecuación" r:id="rId14" imgW="15228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220072" y="5661248"/>
                        <a:ext cx="432048" cy="2752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4686995"/>
              </p:ext>
            </p:extLst>
          </p:nvPr>
        </p:nvGraphicFramePr>
        <p:xfrm>
          <a:off x="1403648" y="5661248"/>
          <a:ext cx="288032" cy="288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23" name="Ecuación" r:id="rId16" imgW="152280" imgH="203040" progId="Equation.3">
                  <p:embed/>
                </p:oleObj>
              </mc:Choice>
              <mc:Fallback>
                <p:oleObj name="Ecuación" r:id="rId16" imgW="15228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403648" y="5661248"/>
                        <a:ext cx="288032" cy="2880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563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3534533"/>
              </p:ext>
            </p:extLst>
          </p:nvPr>
        </p:nvGraphicFramePr>
        <p:xfrm>
          <a:off x="1325563" y="1465263"/>
          <a:ext cx="3074987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93" name="Formel" r:id="rId3" imgW="2501640" imgH="266400" progId="Equation.3">
                  <p:embed/>
                </p:oleObj>
              </mc:Choice>
              <mc:Fallback>
                <p:oleObj name="Formel" r:id="rId3" imgW="250164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5563" y="1465263"/>
                        <a:ext cx="3074987" cy="3984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2153662" y="649948"/>
            <a:ext cx="3498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 smtClean="0"/>
              <a:t>Definition </a:t>
            </a:r>
            <a:r>
              <a:rPr lang="de-DE" b="1" u="sng" dirty="0" err="1" smtClean="0"/>
              <a:t>of</a:t>
            </a:r>
            <a:r>
              <a:rPr lang="de-DE" b="1" u="sng" dirty="0" smtClean="0"/>
              <a:t> </a:t>
            </a:r>
            <a:r>
              <a:rPr lang="de-DE" b="1" u="sng" dirty="0" err="1" smtClean="0"/>
              <a:t>field</a:t>
            </a:r>
            <a:r>
              <a:rPr lang="de-DE" b="1" u="sng" dirty="0" smtClean="0"/>
              <a:t> </a:t>
            </a:r>
            <a:r>
              <a:rPr lang="de-DE" b="1" u="sng" dirty="0" err="1" smtClean="0"/>
              <a:t>magnitudes</a:t>
            </a:r>
            <a:r>
              <a:rPr lang="de-DE" b="1" u="sng" dirty="0" smtClean="0"/>
              <a:t>  </a:t>
            </a:r>
            <a:r>
              <a:rPr lang="de-DE" b="1" u="sng" dirty="0" err="1" smtClean="0"/>
              <a:t>d</a:t>
            </a:r>
            <a:r>
              <a:rPr lang="de-DE" b="1" i="1" u="sng" dirty="0" err="1" smtClean="0"/>
              <a:t>H</a:t>
            </a:r>
            <a:endParaRPr lang="de-DE" b="1" i="1" u="sng" dirty="0"/>
          </a:p>
        </p:txBody>
      </p:sp>
      <p:sp>
        <p:nvSpPr>
          <p:cNvPr id="6" name="Textfeld 5"/>
          <p:cNvSpPr txBox="1"/>
          <p:nvPr/>
        </p:nvSpPr>
        <p:spPr>
          <a:xfrm>
            <a:off x="5080724" y="1492607"/>
            <a:ext cx="2815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Longitudinal  </a:t>
            </a:r>
            <a:r>
              <a:rPr lang="de-DE" dirty="0" err="1" smtClean="0"/>
              <a:t>emitted</a:t>
            </a:r>
            <a:r>
              <a:rPr lang="de-DE" dirty="0" smtClean="0"/>
              <a:t> </a:t>
            </a:r>
            <a:r>
              <a:rPr lang="de-DE" dirty="0" err="1" smtClean="0"/>
              <a:t>field</a:t>
            </a:r>
            <a:r>
              <a:rPr lang="de-DE" dirty="0" smtClean="0"/>
              <a:t>  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080724" y="2564904"/>
            <a:ext cx="2939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Transversal </a:t>
            </a:r>
            <a:r>
              <a:rPr lang="de-DE" dirty="0" err="1" smtClean="0"/>
              <a:t>regenerating</a:t>
            </a:r>
            <a:r>
              <a:rPr lang="de-DE" dirty="0" smtClean="0"/>
              <a:t> </a:t>
            </a:r>
            <a:r>
              <a:rPr lang="de-DE" dirty="0" err="1" smtClean="0"/>
              <a:t>field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5080724" y="2041631"/>
            <a:ext cx="3168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Longitudinal </a:t>
            </a:r>
            <a:r>
              <a:rPr lang="de-DE" dirty="0" err="1" smtClean="0"/>
              <a:t>regenerating</a:t>
            </a:r>
            <a:r>
              <a:rPr lang="de-DE" dirty="0" smtClean="0"/>
              <a:t> </a:t>
            </a:r>
            <a:r>
              <a:rPr lang="de-DE" dirty="0" err="1" smtClean="0"/>
              <a:t>field</a:t>
            </a:r>
            <a:r>
              <a:rPr lang="de-DE" dirty="0" smtClean="0"/>
              <a:t> </a:t>
            </a:r>
            <a:endParaRPr lang="de-DE" dirty="0"/>
          </a:p>
        </p:txBody>
      </p:sp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1081691"/>
              </p:ext>
            </p:extLst>
          </p:nvPr>
        </p:nvGraphicFramePr>
        <p:xfrm>
          <a:off x="1979712" y="4293096"/>
          <a:ext cx="2002780" cy="423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94" name="Formel" r:id="rId5" imgW="1282680" imgH="279360" progId="Equation.3">
                  <p:embed/>
                </p:oleObj>
              </mc:Choice>
              <mc:Fallback>
                <p:oleObj name="Formel" r:id="rId5" imgW="1282680" imgH="2793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79712" y="4293096"/>
                        <a:ext cx="2002780" cy="4234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k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7402103"/>
              </p:ext>
            </p:extLst>
          </p:nvPr>
        </p:nvGraphicFramePr>
        <p:xfrm>
          <a:off x="1918287" y="5373216"/>
          <a:ext cx="1944215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95" name="Formel" r:id="rId7" imgW="1282680" imgH="279360" progId="Equation.3">
                  <p:embed/>
                </p:oleObj>
              </mc:Choice>
              <mc:Fallback>
                <p:oleObj name="Formel" r:id="rId7" imgW="1282680" imgH="2793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18287" y="5373216"/>
                        <a:ext cx="1944215" cy="4320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feld 16"/>
          <p:cNvSpPr txBox="1"/>
          <p:nvPr/>
        </p:nvSpPr>
        <p:spPr>
          <a:xfrm>
            <a:off x="1259632" y="3789040"/>
            <a:ext cx="5942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 smtClean="0"/>
              <a:t>Relation </a:t>
            </a:r>
            <a:r>
              <a:rPr lang="de-DE" b="1" u="sng" dirty="0" err="1" smtClean="0"/>
              <a:t>between</a:t>
            </a:r>
            <a:r>
              <a:rPr lang="de-DE" b="1" u="sng" dirty="0" smtClean="0"/>
              <a:t> </a:t>
            </a:r>
            <a:r>
              <a:rPr lang="de-DE" b="1" u="sng" dirty="0" err="1" smtClean="0"/>
              <a:t>the</a:t>
            </a:r>
            <a:r>
              <a:rPr lang="de-DE" b="1" u="sng" dirty="0" smtClean="0"/>
              <a:t> angular </a:t>
            </a:r>
            <a:r>
              <a:rPr lang="de-DE" b="1" u="sng" dirty="0" err="1" smtClean="0"/>
              <a:t>momentum</a:t>
            </a:r>
            <a:r>
              <a:rPr lang="de-DE" b="1" u="sng" dirty="0" smtClean="0"/>
              <a:t> </a:t>
            </a:r>
            <a:r>
              <a:rPr lang="de-DE" b="1" i="1" u="sng" dirty="0" smtClean="0"/>
              <a:t>J</a:t>
            </a:r>
            <a:r>
              <a:rPr lang="de-DE" b="1" u="sng" dirty="0" smtClean="0"/>
              <a:t> </a:t>
            </a:r>
            <a:r>
              <a:rPr lang="de-DE" b="1" u="sng" dirty="0" err="1" smtClean="0"/>
              <a:t>and</a:t>
            </a:r>
            <a:r>
              <a:rPr lang="de-DE" b="1" u="sng" dirty="0" smtClean="0"/>
              <a:t> </a:t>
            </a:r>
            <a:r>
              <a:rPr lang="de-DE" b="1" u="sng" dirty="0" err="1" smtClean="0"/>
              <a:t>the</a:t>
            </a:r>
            <a:r>
              <a:rPr lang="de-DE" b="1" u="sng" dirty="0" smtClean="0"/>
              <a:t> </a:t>
            </a:r>
            <a:r>
              <a:rPr lang="de-DE" b="1" i="1" u="sng" dirty="0" err="1" smtClean="0"/>
              <a:t>dH</a:t>
            </a:r>
            <a:r>
              <a:rPr lang="de-DE" b="1" i="1" u="sng" dirty="0" smtClean="0"/>
              <a:t> </a:t>
            </a:r>
            <a:r>
              <a:rPr lang="de-DE" b="1" u="sng" dirty="0" smtClean="0"/>
              <a:t>Field</a:t>
            </a:r>
            <a:endParaRPr lang="de-DE" b="1" u="sng" dirty="0"/>
          </a:p>
        </p:txBody>
      </p:sp>
      <p:sp>
        <p:nvSpPr>
          <p:cNvPr id="14" name="Rechteck 13"/>
          <p:cNvSpPr/>
          <p:nvPr/>
        </p:nvSpPr>
        <p:spPr>
          <a:xfrm>
            <a:off x="467544" y="280371"/>
            <a:ext cx="1333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u="sng" dirty="0"/>
              <a:t>Introduction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1A1A4-FC9C-4BC3-82B4-4F08C267A02E}" type="slidenum">
              <a:rPr lang="de-DE" sz="2000" b="1" smtClean="0"/>
              <a:t>7</a:t>
            </a:fld>
            <a:endParaRPr lang="de-DE" sz="2000" b="1" dirty="0"/>
          </a:p>
        </p:txBody>
      </p:sp>
      <p:graphicFrame>
        <p:nvGraphicFramePr>
          <p:cNvPr id="19" name="Objek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3700651"/>
              </p:ext>
            </p:extLst>
          </p:nvPr>
        </p:nvGraphicFramePr>
        <p:xfrm>
          <a:off x="1331640" y="1988840"/>
          <a:ext cx="3096344" cy="402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96" name="Formel" r:id="rId9" imgW="2082600" imgH="266400" progId="Equation.3">
                  <p:embed/>
                </p:oleObj>
              </mc:Choice>
              <mc:Fallback>
                <p:oleObj name="Formel" r:id="rId9" imgW="2082600" imgH="26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331640" y="1988840"/>
                        <a:ext cx="3096344" cy="4029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k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7950528"/>
              </p:ext>
            </p:extLst>
          </p:nvPr>
        </p:nvGraphicFramePr>
        <p:xfrm>
          <a:off x="1331640" y="2564904"/>
          <a:ext cx="3096344" cy="421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97" name="Formel" r:id="rId11" imgW="2120760" imgH="266400" progId="Equation.3">
                  <p:embed/>
                </p:oleObj>
              </mc:Choice>
              <mc:Fallback>
                <p:oleObj name="Formel" r:id="rId11" imgW="2120760" imgH="26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331640" y="2564904"/>
                        <a:ext cx="3096344" cy="421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k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208522"/>
              </p:ext>
            </p:extLst>
          </p:nvPr>
        </p:nvGraphicFramePr>
        <p:xfrm>
          <a:off x="1928917" y="4797152"/>
          <a:ext cx="2069615" cy="461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98" name="Formel" r:id="rId13" imgW="1358640" imgH="317160" progId="Equation.3">
                  <p:embed/>
                </p:oleObj>
              </mc:Choice>
              <mc:Fallback>
                <p:oleObj name="Formel" r:id="rId13" imgW="1358640" imgH="3171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928917" y="4797152"/>
                        <a:ext cx="2069615" cy="4615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452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882523" y="692696"/>
            <a:ext cx="6461478" cy="360040"/>
          </a:xfrm>
        </p:spPr>
        <p:txBody>
          <a:bodyPr>
            <a:noAutofit/>
          </a:bodyPr>
          <a:lstStyle/>
          <a:p>
            <a:r>
              <a:rPr lang="de-DE" sz="1800" b="1" u="sng" dirty="0" err="1" smtClean="0"/>
              <a:t>Characteristics</a:t>
            </a:r>
            <a:r>
              <a:rPr lang="de-DE" sz="1800" b="1" u="sng" dirty="0" smtClean="0"/>
              <a:t> </a:t>
            </a:r>
            <a:r>
              <a:rPr lang="de-DE" sz="1800" b="1" u="sng" dirty="0" err="1" smtClean="0"/>
              <a:t>of</a:t>
            </a:r>
            <a:r>
              <a:rPr lang="de-DE" sz="1800" b="1" u="sng" dirty="0" smtClean="0"/>
              <a:t> </a:t>
            </a:r>
            <a:r>
              <a:rPr lang="de-DE" sz="1800" b="1" u="sng" dirty="0" err="1" smtClean="0"/>
              <a:t>the</a:t>
            </a:r>
            <a:r>
              <a:rPr lang="de-DE" sz="1800" b="1" u="sng" dirty="0" smtClean="0"/>
              <a:t> </a:t>
            </a:r>
            <a:r>
              <a:rPr lang="de-DE" sz="1800" b="1" u="sng" dirty="0" err="1" smtClean="0"/>
              <a:t>introduced</a:t>
            </a:r>
            <a:r>
              <a:rPr lang="de-DE" sz="1800" b="1" u="sng" dirty="0" smtClean="0"/>
              <a:t> fundamental </a:t>
            </a:r>
            <a:r>
              <a:rPr lang="de-DE" sz="1800" b="1" u="sng" dirty="0" err="1" smtClean="0"/>
              <a:t>particles</a:t>
            </a:r>
            <a:r>
              <a:rPr lang="de-DE" sz="1800" b="1" u="sng" dirty="0" smtClean="0"/>
              <a:t> (FPs)</a:t>
            </a:r>
            <a:endParaRPr lang="de-DE" sz="1800" b="1" u="sng" dirty="0"/>
          </a:p>
        </p:txBody>
      </p:sp>
      <p:sp>
        <p:nvSpPr>
          <p:cNvPr id="5" name="Textfeld 4"/>
          <p:cNvSpPr txBox="1"/>
          <p:nvPr/>
        </p:nvSpPr>
        <p:spPr>
          <a:xfrm>
            <a:off x="1039374" y="1290156"/>
            <a:ext cx="4024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Fundamental </a:t>
            </a:r>
            <a:r>
              <a:rPr lang="de-DE" dirty="0" err="1" smtClean="0"/>
              <a:t>Particles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postulated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039374" y="4293096"/>
            <a:ext cx="64790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Basic </a:t>
            </a:r>
            <a:r>
              <a:rPr lang="de-DE" dirty="0" err="1" smtClean="0"/>
              <a:t>Subatomic</a:t>
            </a:r>
            <a:r>
              <a:rPr lang="de-DE" dirty="0" smtClean="0"/>
              <a:t> </a:t>
            </a:r>
            <a:r>
              <a:rPr lang="de-DE" dirty="0" err="1" smtClean="0"/>
              <a:t>Particles</a:t>
            </a:r>
            <a:r>
              <a:rPr lang="de-DE" dirty="0" smtClean="0"/>
              <a:t> (BSPs)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positrons</a:t>
            </a:r>
            <a:r>
              <a:rPr lang="de-DE" dirty="0" smtClean="0"/>
              <a:t>,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electrons</a:t>
            </a:r>
            <a:r>
              <a:rPr lang="de-DE" dirty="0" smtClean="0"/>
              <a:t> </a:t>
            </a:r>
          </a:p>
          <a:p>
            <a:r>
              <a:rPr lang="de-DE" dirty="0" smtClean="0"/>
              <a:t>    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neutrinos</a:t>
            </a:r>
            <a:r>
              <a:rPr lang="de-DE" dirty="0" smtClean="0"/>
              <a:t>  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055938" y="2031934"/>
            <a:ext cx="6821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FPs </a:t>
            </a:r>
            <a:r>
              <a:rPr lang="de-DE" dirty="0" err="1" smtClean="0"/>
              <a:t>store</a:t>
            </a:r>
            <a:r>
              <a:rPr lang="de-DE" dirty="0" smtClean="0"/>
              <a:t> </a:t>
            </a:r>
            <a:r>
              <a:rPr lang="de-DE" dirty="0" err="1" smtClean="0"/>
              <a:t>energy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rotations</a:t>
            </a:r>
            <a:r>
              <a:rPr lang="de-DE" dirty="0" smtClean="0"/>
              <a:t> in </a:t>
            </a:r>
            <a:r>
              <a:rPr lang="de-DE" dirty="0" err="1" smtClean="0"/>
              <a:t>moving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transversal </a:t>
            </a:r>
            <a:r>
              <a:rPr lang="de-DE" dirty="0" err="1" smtClean="0"/>
              <a:t>directions</a:t>
            </a:r>
            <a:r>
              <a:rPr lang="de-DE" dirty="0" smtClean="0"/>
              <a:t>  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1055938" y="1659488"/>
            <a:ext cx="5384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FPs </a:t>
            </a:r>
            <a:r>
              <a:rPr lang="de-DE" dirty="0" err="1" smtClean="0"/>
              <a:t>move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light </a:t>
            </a:r>
            <a:r>
              <a:rPr lang="de-DE" dirty="0" err="1" smtClean="0"/>
              <a:t>speed</a:t>
            </a:r>
            <a:r>
              <a:rPr lang="de-DE" dirty="0" smtClean="0"/>
              <a:t> relative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focal</a:t>
            </a:r>
            <a:r>
              <a:rPr lang="de-DE" dirty="0" smtClean="0"/>
              <a:t> </a:t>
            </a:r>
            <a:r>
              <a:rPr lang="de-DE" dirty="0" err="1" smtClean="0"/>
              <a:t>point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1039527" y="5013176"/>
            <a:ext cx="6733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DE" dirty="0" err="1" smtClean="0"/>
              <a:t>Complex</a:t>
            </a:r>
            <a:r>
              <a:rPr lang="de-DE" dirty="0" smtClean="0"/>
              <a:t> </a:t>
            </a:r>
            <a:r>
              <a:rPr lang="de-DE" dirty="0" err="1" smtClean="0"/>
              <a:t>Subatomic</a:t>
            </a:r>
            <a:r>
              <a:rPr lang="de-DE" dirty="0" smtClean="0"/>
              <a:t> </a:t>
            </a:r>
            <a:r>
              <a:rPr lang="de-DE" dirty="0" err="1" smtClean="0"/>
              <a:t>Particles</a:t>
            </a:r>
            <a:r>
              <a:rPr lang="de-DE" dirty="0" smtClean="0"/>
              <a:t> (CSPs)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composed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BSPs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</a:p>
          <a:p>
            <a:r>
              <a:rPr lang="de-DE" dirty="0" smtClean="0"/>
              <a:t>     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proton</a:t>
            </a:r>
            <a:r>
              <a:rPr lang="de-DE" dirty="0" smtClean="0"/>
              <a:t>,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neutron</a:t>
            </a:r>
            <a:r>
              <a:rPr lang="de-DE" dirty="0" smtClean="0"/>
              <a:t>, </a:t>
            </a:r>
            <a:r>
              <a:rPr lang="de-DE" dirty="0" err="1" smtClean="0"/>
              <a:t>nuclei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atoms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photons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1055938" y="2742996"/>
            <a:ext cx="65952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Pairs of FPs with opposed transversal angular momenta generate </a:t>
            </a:r>
          </a:p>
          <a:p>
            <a:r>
              <a:rPr lang="en-US" dirty="0" smtClean="0"/>
              <a:t>     linear momenta on </a:t>
            </a:r>
            <a:r>
              <a:rPr lang="en-US" i="1" dirty="0" smtClean="0"/>
              <a:t>subatomic particles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14" name="Textfeld 13"/>
          <p:cNvSpPr txBox="1"/>
          <p:nvPr/>
        </p:nvSpPr>
        <p:spPr>
          <a:xfrm>
            <a:off x="1030571" y="2402491"/>
            <a:ext cx="5773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FPs interact through their angular momenta or </a:t>
            </a:r>
            <a:r>
              <a:rPr lang="en-US" dirty="0" err="1" smtClean="0"/>
              <a:t>dH</a:t>
            </a:r>
            <a:r>
              <a:rPr lang="en-US" dirty="0" smtClean="0"/>
              <a:t> fields.</a:t>
            </a:r>
            <a:endParaRPr lang="en-US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1A1A4-FC9C-4BC3-82B4-4F08C267A02E}" type="slidenum">
              <a:rPr lang="de-DE" sz="2000" b="1" smtClean="0"/>
              <a:t>8</a:t>
            </a:fld>
            <a:endParaRPr lang="de-DE" sz="2000" b="1" dirty="0"/>
          </a:p>
        </p:txBody>
      </p:sp>
      <p:sp>
        <p:nvSpPr>
          <p:cNvPr id="15" name="Textfeld 14"/>
          <p:cNvSpPr txBox="1"/>
          <p:nvPr/>
        </p:nvSpPr>
        <p:spPr>
          <a:xfrm>
            <a:off x="1103455" y="3830784"/>
            <a:ext cx="3609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 err="1" smtClean="0"/>
              <a:t>Classification</a:t>
            </a:r>
            <a:r>
              <a:rPr lang="de-DE" b="1" u="sng" dirty="0" smtClean="0"/>
              <a:t> </a:t>
            </a:r>
            <a:r>
              <a:rPr lang="de-DE" b="1" u="sng" dirty="0" err="1" smtClean="0"/>
              <a:t>of</a:t>
            </a:r>
            <a:r>
              <a:rPr lang="de-DE" b="1" u="sng" dirty="0" smtClean="0"/>
              <a:t> </a:t>
            </a:r>
            <a:r>
              <a:rPr lang="de-DE" b="1" u="sng" dirty="0" err="1" smtClean="0"/>
              <a:t>Subatomic</a:t>
            </a:r>
            <a:r>
              <a:rPr lang="de-DE" b="1" u="sng" dirty="0" smtClean="0"/>
              <a:t> </a:t>
            </a:r>
            <a:r>
              <a:rPr lang="de-DE" b="1" u="sng" dirty="0" err="1" smtClean="0"/>
              <a:t>Particles</a:t>
            </a:r>
            <a:endParaRPr lang="de-DE" b="1" u="sng" dirty="0"/>
          </a:p>
        </p:txBody>
      </p:sp>
    </p:spTree>
    <p:extLst>
      <p:ext uri="{BB962C8B-B14F-4D97-AF65-F5344CB8AC3E}">
        <p14:creationId xmlns:p14="http://schemas.microsoft.com/office/powerpoint/2010/main" val="4477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951519" y="836712"/>
            <a:ext cx="5936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 smtClean="0"/>
              <a:t>Interaction </a:t>
            </a:r>
            <a:r>
              <a:rPr lang="de-DE" b="1" u="sng" dirty="0" err="1" smtClean="0"/>
              <a:t>laws</a:t>
            </a:r>
            <a:r>
              <a:rPr lang="de-DE" b="1" u="sng" dirty="0" smtClean="0"/>
              <a:t> </a:t>
            </a:r>
            <a:r>
              <a:rPr lang="de-DE" b="1" u="sng" dirty="0" err="1" smtClean="0"/>
              <a:t>between</a:t>
            </a:r>
            <a:r>
              <a:rPr lang="de-DE" b="1" u="sng" dirty="0" smtClean="0"/>
              <a:t> </a:t>
            </a:r>
            <a:r>
              <a:rPr lang="de-DE" b="1" u="sng" dirty="0" err="1" smtClean="0"/>
              <a:t>two</a:t>
            </a:r>
            <a:r>
              <a:rPr lang="de-DE" b="1" u="sng" dirty="0" smtClean="0"/>
              <a:t> BSPs (</a:t>
            </a:r>
            <a:r>
              <a:rPr lang="de-DE" b="1" u="sng" dirty="0" err="1" smtClean="0"/>
              <a:t>electrons</a:t>
            </a:r>
            <a:r>
              <a:rPr lang="de-DE" b="1" u="sng" dirty="0" smtClean="0"/>
              <a:t> </a:t>
            </a:r>
            <a:r>
              <a:rPr lang="de-DE" b="1" u="sng" dirty="0" err="1" smtClean="0"/>
              <a:t>and</a:t>
            </a:r>
            <a:r>
              <a:rPr lang="de-DE" b="1" u="sng" dirty="0" smtClean="0"/>
              <a:t> </a:t>
            </a:r>
            <a:r>
              <a:rPr lang="de-DE" b="1" u="sng" dirty="0" err="1" smtClean="0"/>
              <a:t>positrons</a:t>
            </a:r>
            <a:r>
              <a:rPr lang="de-DE" b="1" u="sng" dirty="0" smtClean="0"/>
              <a:t>)</a:t>
            </a:r>
            <a:endParaRPr lang="de-DE" b="1" u="sng" dirty="0"/>
          </a:p>
        </p:txBody>
      </p:sp>
      <p:sp>
        <p:nvSpPr>
          <p:cNvPr id="3" name="Textfeld 2"/>
          <p:cNvSpPr txBox="1"/>
          <p:nvPr/>
        </p:nvSpPr>
        <p:spPr>
          <a:xfrm>
            <a:off x="841775" y="1268760"/>
            <a:ext cx="4879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1) Interaction </a:t>
            </a:r>
            <a:r>
              <a:rPr lang="de-DE" dirty="0" err="1" smtClean="0"/>
              <a:t>between</a:t>
            </a:r>
            <a:r>
              <a:rPr lang="de-DE" dirty="0" smtClean="0"/>
              <a:t> </a:t>
            </a: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static</a:t>
            </a:r>
            <a:r>
              <a:rPr lang="de-DE" dirty="0" smtClean="0"/>
              <a:t> BSPs (Coulomb)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841775" y="1650629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2) Interaction </a:t>
            </a:r>
            <a:r>
              <a:rPr lang="de-DE" dirty="0" err="1" smtClean="0"/>
              <a:t>between</a:t>
            </a:r>
            <a:r>
              <a:rPr lang="de-DE" dirty="0" smtClean="0"/>
              <a:t> </a:t>
            </a: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moving</a:t>
            </a:r>
            <a:r>
              <a:rPr lang="de-DE" dirty="0" smtClean="0"/>
              <a:t> BSPs (Ampere, Lorentz, Bragg)  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861046" y="2102520"/>
            <a:ext cx="7344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3) Interaction </a:t>
            </a:r>
            <a:r>
              <a:rPr lang="de-DE" dirty="0" err="1" smtClean="0"/>
              <a:t>between</a:t>
            </a:r>
            <a:r>
              <a:rPr lang="de-DE" dirty="0" smtClean="0"/>
              <a:t> a </a:t>
            </a:r>
            <a:r>
              <a:rPr lang="de-DE" dirty="0" err="1" smtClean="0"/>
              <a:t>moving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a </a:t>
            </a:r>
            <a:r>
              <a:rPr lang="de-DE" dirty="0" err="1" smtClean="0"/>
              <a:t>static</a:t>
            </a:r>
            <a:r>
              <a:rPr lang="de-DE" dirty="0" smtClean="0"/>
              <a:t> BSP ( Maxwell, Gravitation)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BFC7D-61D1-4395-A615-8E947F53B328}" type="slidenum">
              <a:rPr lang="de-DE" sz="2000" b="1" smtClean="0"/>
              <a:t>9</a:t>
            </a:fld>
            <a:endParaRPr lang="de-DE" sz="20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481793" y="332656"/>
            <a:ext cx="697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 smtClean="0"/>
              <a:t>Index</a:t>
            </a:r>
            <a:endParaRPr lang="en-US" i="1" u="sng" dirty="0"/>
          </a:p>
        </p:txBody>
      </p:sp>
      <p:sp>
        <p:nvSpPr>
          <p:cNvPr id="9" name="Textfeld 8"/>
          <p:cNvSpPr txBox="1"/>
          <p:nvPr/>
        </p:nvSpPr>
        <p:spPr>
          <a:xfrm>
            <a:off x="830652" y="2671794"/>
            <a:ext cx="7138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These </a:t>
            </a:r>
            <a:r>
              <a:rPr lang="de-DE" dirty="0" err="1" smtClean="0"/>
              <a:t>three</a:t>
            </a:r>
            <a:r>
              <a:rPr lang="de-DE" dirty="0" smtClean="0"/>
              <a:t> </a:t>
            </a:r>
            <a:r>
              <a:rPr lang="de-DE" dirty="0" err="1" smtClean="0"/>
              <a:t>interactions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BSPs </a:t>
            </a:r>
            <a:r>
              <a:rPr lang="de-DE" dirty="0" err="1" smtClean="0"/>
              <a:t>correspond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three</a:t>
            </a:r>
            <a:r>
              <a:rPr lang="de-DE" dirty="0" smtClean="0"/>
              <a:t> </a:t>
            </a:r>
            <a:r>
              <a:rPr lang="de-DE" dirty="0" err="1" smtClean="0"/>
              <a:t>following</a:t>
            </a:r>
            <a:r>
              <a:rPr lang="de-DE" dirty="0" smtClean="0"/>
              <a:t> </a:t>
            </a:r>
            <a:r>
              <a:rPr lang="de-DE" dirty="0" err="1" smtClean="0"/>
              <a:t>interactions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longitudinal </a:t>
            </a:r>
            <a:r>
              <a:rPr lang="de-DE" dirty="0" err="1" smtClean="0"/>
              <a:t>and</a:t>
            </a:r>
            <a:r>
              <a:rPr lang="de-DE" dirty="0" smtClean="0"/>
              <a:t> transversal </a:t>
            </a:r>
            <a:r>
              <a:rPr lang="de-DE" dirty="0" err="1" smtClean="0"/>
              <a:t>dH</a:t>
            </a:r>
            <a:r>
              <a:rPr lang="de-DE" dirty="0" smtClean="0"/>
              <a:t> </a:t>
            </a:r>
            <a:r>
              <a:rPr lang="de-DE" dirty="0" err="1" smtClean="0"/>
              <a:t>fields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Interacting</a:t>
            </a:r>
            <a:r>
              <a:rPr lang="de-DE" dirty="0" smtClean="0"/>
              <a:t> BSPs.</a:t>
            </a:r>
            <a:endParaRPr lang="de-DE" dirty="0"/>
          </a:p>
        </p:txBody>
      </p:sp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3194004"/>
              </p:ext>
            </p:extLst>
          </p:nvPr>
        </p:nvGraphicFramePr>
        <p:xfrm>
          <a:off x="1209766" y="4272702"/>
          <a:ext cx="2664296" cy="423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86" name="Ecuación" r:id="rId3" imgW="1447560" imgH="279360" progId="Equation.3">
                  <p:embed/>
                </p:oleObj>
              </mc:Choice>
              <mc:Fallback>
                <p:oleObj name="Ecuación" r:id="rId3" imgW="1447560" imgH="2793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9766" y="4272702"/>
                        <a:ext cx="2664296" cy="4234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9416865"/>
              </p:ext>
            </p:extLst>
          </p:nvPr>
        </p:nvGraphicFramePr>
        <p:xfrm>
          <a:off x="1198883" y="4795834"/>
          <a:ext cx="2020887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87" name="Ecuación" r:id="rId5" imgW="1079280" imgH="253800" progId="Equation.3">
                  <p:embed/>
                </p:oleObj>
              </mc:Choice>
              <mc:Fallback>
                <p:oleObj name="Ecuación" r:id="rId5" imgW="107928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8883" y="4795834"/>
                        <a:ext cx="2020887" cy="361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k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8712447"/>
              </p:ext>
            </p:extLst>
          </p:nvPr>
        </p:nvGraphicFramePr>
        <p:xfrm>
          <a:off x="1219815" y="3789040"/>
          <a:ext cx="2664296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88" name="Ecuación" r:id="rId7" imgW="1409400" imgH="279360" progId="Equation.3">
                  <p:embed/>
                </p:oleObj>
              </mc:Choice>
              <mc:Fallback>
                <p:oleObj name="Ecuación" r:id="rId7" imgW="1409400" imgH="2793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19815" y="3789040"/>
                        <a:ext cx="2664296" cy="4320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feld 15"/>
          <p:cNvSpPr txBox="1"/>
          <p:nvPr/>
        </p:nvSpPr>
        <p:spPr>
          <a:xfrm>
            <a:off x="4190546" y="3789040"/>
            <a:ext cx="3890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Longitudinal  X  longitudinal  (Coulomb)</a:t>
            </a:r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4190546" y="4272702"/>
            <a:ext cx="3831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Transversal  X  transversal       (Ampere)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4221470" y="4777877"/>
            <a:ext cx="3919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Transversal  X  longitudinal    (</a:t>
            </a:r>
            <a:r>
              <a:rPr lang="de-DE" dirty="0" err="1" smtClean="0"/>
              <a:t>Induction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784527" y="3789040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1)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787908" y="4272702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2)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765410" y="4776600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3)</a:t>
            </a:r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861046" y="5733256"/>
            <a:ext cx="5571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The </a:t>
            </a:r>
            <a:r>
              <a:rPr lang="de-DE" dirty="0" err="1" smtClean="0"/>
              <a:t>three</a:t>
            </a:r>
            <a:r>
              <a:rPr lang="de-DE" dirty="0" smtClean="0"/>
              <a:t> </a:t>
            </a:r>
            <a:r>
              <a:rPr lang="de-DE" dirty="0" err="1" smtClean="0"/>
              <a:t>following</a:t>
            </a:r>
            <a:r>
              <a:rPr lang="de-DE" dirty="0" smtClean="0"/>
              <a:t> </a:t>
            </a:r>
            <a:r>
              <a:rPr lang="de-DE" dirty="0" err="1" smtClean="0"/>
              <a:t>slides</a:t>
            </a:r>
            <a:r>
              <a:rPr lang="de-DE" dirty="0" smtClean="0"/>
              <a:t> </a:t>
            </a:r>
            <a:r>
              <a:rPr lang="de-DE" dirty="0" err="1" smtClean="0"/>
              <a:t>show</a:t>
            </a:r>
            <a:r>
              <a:rPr lang="de-DE" dirty="0" smtClean="0"/>
              <a:t> </a:t>
            </a:r>
            <a:r>
              <a:rPr lang="de-DE" dirty="0" err="1" smtClean="0"/>
              <a:t>each</a:t>
            </a:r>
            <a:r>
              <a:rPr lang="de-DE" dirty="0" smtClean="0"/>
              <a:t> </a:t>
            </a:r>
            <a:r>
              <a:rPr lang="de-DE" dirty="0" err="1" smtClean="0"/>
              <a:t>interaction</a:t>
            </a:r>
            <a:r>
              <a:rPr lang="de-DE" dirty="0" smtClean="0"/>
              <a:t> in </a:t>
            </a:r>
            <a:r>
              <a:rPr lang="de-DE" dirty="0" err="1" smtClean="0"/>
              <a:t>detail</a:t>
            </a:r>
            <a:r>
              <a:rPr lang="de-DE" dirty="0" smtClean="0"/>
              <a:t>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911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642</Words>
  <Application>Microsoft Office PowerPoint</Application>
  <PresentationFormat>Bildschirmpräsentation (4:3)</PresentationFormat>
  <Paragraphs>123</Paragraphs>
  <Slides>21</Slides>
  <Notes>2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21</vt:i4>
      </vt:variant>
    </vt:vector>
  </HeadingPairs>
  <TitlesOfParts>
    <vt:vector size="24" baseType="lpstr">
      <vt:lpstr>Larissa</vt:lpstr>
      <vt:lpstr>Ecuación</vt:lpstr>
      <vt:lpstr>Formel</vt:lpstr>
      <vt:lpstr>„Emission &amp; Regeneration“ Unified Field Theory Osvaldo Domann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Characteristics of the introduced fundamental particles (FPs)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Privat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OD</dc:creator>
  <cp:lastModifiedBy>Osvaldo Domann</cp:lastModifiedBy>
  <cp:revision>559</cp:revision>
  <cp:lastPrinted>2012-10-08T18:53:10Z</cp:lastPrinted>
  <dcterms:created xsi:type="dcterms:W3CDTF">2012-09-24T17:38:26Z</dcterms:created>
  <dcterms:modified xsi:type="dcterms:W3CDTF">2015-03-03T13:39:13Z</dcterms:modified>
</cp:coreProperties>
</file>